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7"/>
  </p:notesMasterIdLst>
  <p:sldIdLst>
    <p:sldId id="256" r:id="rId2"/>
    <p:sldId id="280" r:id="rId3"/>
    <p:sldId id="263" r:id="rId4"/>
    <p:sldId id="257" r:id="rId5"/>
    <p:sldId id="272" r:id="rId6"/>
    <p:sldId id="261" r:id="rId7"/>
    <p:sldId id="258" r:id="rId8"/>
    <p:sldId id="259" r:id="rId9"/>
    <p:sldId id="260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4" r:id="rId19"/>
    <p:sldId id="271" r:id="rId20"/>
    <p:sldId id="276" r:id="rId21"/>
    <p:sldId id="278" r:id="rId22"/>
    <p:sldId id="279" r:id="rId23"/>
    <p:sldId id="281" r:id="rId24"/>
    <p:sldId id="282" r:id="rId25"/>
    <p:sldId id="28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E045C"/>
    <a:srgbClr val="0000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3364B-D006-4AC6-8D84-B499AD7BC8E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940E1-CCAC-488B-9D48-011C22C19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179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940E1-CCAC-488B-9D48-011C22C190A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142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8AAA-C8C1-4C85-8D6E-BA6E3B7861F6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82F1-F6C3-46EE-A2FF-83773B0EEF8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8AAA-C8C1-4C85-8D6E-BA6E3B7861F6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82F1-F6C3-46EE-A2FF-83773B0EEF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8AAA-C8C1-4C85-8D6E-BA6E3B7861F6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82F1-F6C3-46EE-A2FF-83773B0EEF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8AAA-C8C1-4C85-8D6E-BA6E3B7861F6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82F1-F6C3-46EE-A2FF-83773B0EEF8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8AAA-C8C1-4C85-8D6E-BA6E3B7861F6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82F1-F6C3-46EE-A2FF-83773B0EEF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8AAA-C8C1-4C85-8D6E-BA6E3B7861F6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82F1-F6C3-46EE-A2FF-83773B0EEF8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8AAA-C8C1-4C85-8D6E-BA6E3B7861F6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82F1-F6C3-46EE-A2FF-83773B0EEF8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8AAA-C8C1-4C85-8D6E-BA6E3B7861F6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82F1-F6C3-46EE-A2FF-83773B0EEF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8AAA-C8C1-4C85-8D6E-BA6E3B7861F6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82F1-F6C3-46EE-A2FF-83773B0EEF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8AAA-C8C1-4C85-8D6E-BA6E3B7861F6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82F1-F6C3-46EE-A2FF-83773B0EEF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8AAA-C8C1-4C85-8D6E-BA6E3B7861F6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82F1-F6C3-46EE-A2FF-83773B0EEF8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bg2">
              <a:lumMod val="50000"/>
            </a:schemeClr>
          </a:fgClr>
          <a:bgClr>
            <a:schemeClr val="bg2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58AAA-C8C1-4C85-8D6E-BA6E3B7861F6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3F082F1-F6C3-46EE-A2FF-83773B0EEF8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МОЁ-Ё\1. разное разнести\0. СЦЕНА\265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09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04664"/>
            <a:ext cx="8496944" cy="3456384"/>
          </a:xfrm>
        </p:spPr>
        <p:txBody>
          <a:bodyPr>
            <a:normAutofit fontScale="32500" lnSpcReduction="20000"/>
          </a:bodyPr>
          <a:lstStyle/>
          <a:p>
            <a:pPr lvl="0" algn="ctr"/>
            <a:r>
              <a:rPr lang="ru-RU" sz="1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Отчет</a:t>
            </a:r>
          </a:p>
          <a:p>
            <a:pPr lvl="0" algn="ctr"/>
            <a:r>
              <a:rPr lang="ru-RU" sz="166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о работе МКУК</a:t>
            </a:r>
          </a:p>
          <a:p>
            <a:pPr lvl="0" algn="ctr"/>
            <a:r>
              <a:rPr lang="ru-RU" sz="166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«</a:t>
            </a:r>
            <a:r>
              <a:rPr lang="ru-RU" sz="16600" b="1" i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Чаинский</a:t>
            </a:r>
            <a:endParaRPr lang="ru-RU" sz="166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  <a:p>
            <a:pPr lvl="0" algn="ctr"/>
            <a:r>
              <a:rPr lang="ru-RU" sz="166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ЦК и Д»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9268" y="4437112"/>
            <a:ext cx="7772400" cy="1470025"/>
          </a:xfrm>
        </p:spPr>
        <p:txBody>
          <a:bodyPr>
            <a:normAutofit fontScale="90000"/>
          </a:bodyPr>
          <a:lstStyle/>
          <a:p>
            <a:pPr marL="182880" lvl="0" indent="0" algn="ctr">
              <a:spcBef>
                <a:spcPts val="0"/>
              </a:spcBef>
              <a:buNone/>
              <a:defRPr/>
            </a:pPr>
            <a:r>
              <a:rPr lang="ru-RU" b="1" i="1" kern="0" dirty="0">
                <a:solidFill>
                  <a:srgbClr val="0000FF"/>
                </a:solidFill>
                <a:latin typeface="Arial Black" panose="020B0A04020102020204" pitchFamily="34" charset="0"/>
              </a:rPr>
              <a:t>за </a:t>
            </a:r>
            <a:r>
              <a:rPr lang="ru-RU" b="1" i="1" kern="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1 </a:t>
            </a:r>
            <a:r>
              <a:rPr lang="ru-RU" b="1" i="1" kern="0" dirty="0">
                <a:solidFill>
                  <a:srgbClr val="0000FF"/>
                </a:solidFill>
                <a:latin typeface="Arial Black" panose="020B0A04020102020204" pitchFamily="34" charset="0"/>
              </a:rPr>
              <a:t>квартал </a:t>
            </a:r>
            <a:br>
              <a:rPr lang="ru-RU" b="1" i="1" kern="0" dirty="0">
                <a:solidFill>
                  <a:srgbClr val="0000FF"/>
                </a:solidFill>
                <a:latin typeface="Arial Black" panose="020B0A04020102020204" pitchFamily="34" charset="0"/>
              </a:rPr>
            </a:br>
            <a:r>
              <a:rPr lang="ru-RU" b="1" i="1" kern="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2016 </a:t>
            </a:r>
            <a:r>
              <a:rPr lang="ru-RU" b="1" i="1" kern="0" dirty="0">
                <a:solidFill>
                  <a:srgbClr val="0000FF"/>
                </a:solidFill>
                <a:latin typeface="Arial Black" panose="020B0A04020102020204" pitchFamily="34" charset="0"/>
              </a:rPr>
              <a:t>года</a:t>
            </a:r>
            <a:r>
              <a:rPr lang="ru-RU" i="1" kern="0" dirty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ru-RU" i="1" kern="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96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4969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kern="0" dirty="0" smtClean="0">
                <a:solidFill>
                  <a:srgbClr val="FF0000"/>
                </a:solidFill>
                <a:latin typeface="Candara"/>
              </a:rPr>
              <a:t>22 февраля </a:t>
            </a:r>
            <a:r>
              <a:rPr lang="ru-RU" sz="2800" b="1" i="1" kern="0" dirty="0">
                <a:solidFill>
                  <a:srgbClr val="FF0000"/>
                </a:solidFill>
                <a:latin typeface="Candara"/>
              </a:rPr>
              <a:t>2016 года</a:t>
            </a:r>
            <a:br>
              <a:rPr lang="ru-RU" sz="2800" b="1" i="1" kern="0" dirty="0">
                <a:solidFill>
                  <a:srgbClr val="FF0000"/>
                </a:solidFill>
                <a:latin typeface="Candara"/>
              </a:rPr>
            </a:br>
            <a:r>
              <a:rPr lang="ru-RU" sz="3200" b="1" i="1" kern="0" dirty="0" smtClean="0">
                <a:solidFill>
                  <a:srgbClr val="000099"/>
                </a:solidFill>
                <a:latin typeface="Candara"/>
              </a:rPr>
              <a:t>районный фестиваль солдатской песни</a:t>
            </a:r>
            <a:endParaRPr lang="ru-RU" sz="3200" b="1" i="1" kern="0" dirty="0">
              <a:solidFill>
                <a:srgbClr val="000099"/>
              </a:solidFill>
              <a:latin typeface="Candara"/>
            </a:endParaRPr>
          </a:p>
          <a:p>
            <a:pPr lvl="0" algn="ctr"/>
            <a:r>
              <a:rPr lang="ru-RU" sz="3200" b="1" kern="0" dirty="0">
                <a:solidFill>
                  <a:srgbClr val="FF0000"/>
                </a:solidFill>
                <a:latin typeface="Candara"/>
              </a:rPr>
              <a:t>«</a:t>
            </a:r>
            <a:r>
              <a:rPr lang="ru-RU" sz="3200" b="1" kern="0" dirty="0" smtClean="0">
                <a:solidFill>
                  <a:srgbClr val="FF0000"/>
                </a:solidFill>
                <a:latin typeface="Candara"/>
              </a:rPr>
              <a:t>Слава Армии родной!»</a:t>
            </a:r>
            <a:r>
              <a:rPr lang="ru-RU" sz="3200" kern="0" dirty="0">
                <a:solidFill>
                  <a:srgbClr val="FF0000"/>
                </a:solidFill>
              </a:rPr>
              <a:t/>
            </a:r>
            <a:br>
              <a:rPr lang="ru-RU" sz="3200" kern="0" dirty="0">
                <a:solidFill>
                  <a:srgbClr val="FF0000"/>
                </a:solidFill>
              </a:rPr>
            </a:b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816" y="1988840"/>
            <a:ext cx="8550656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i="1" dirty="0" smtClean="0">
                <a:solidFill>
                  <a:srgbClr val="0E045C"/>
                </a:solidFill>
              </a:rPr>
              <a:t>  </a:t>
            </a:r>
            <a:r>
              <a:rPr lang="ru-RU" sz="2000" b="1" i="1" dirty="0" smtClean="0">
                <a:solidFill>
                  <a:srgbClr val="0E045C"/>
                </a:solidFill>
              </a:rPr>
              <a:t>По условиям районного фестиваля каждый Дом культуры должен представить на конкурс 3-х солистов с песнями:</a:t>
            </a:r>
          </a:p>
          <a:p>
            <a:pPr marL="2114550" lvl="4" indent="-28575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Tx/>
              <a:buChar char="-"/>
            </a:pPr>
            <a:r>
              <a:rPr lang="ru-RU" sz="2000" b="1" i="1" dirty="0" smtClean="0">
                <a:solidFill>
                  <a:srgbClr val="0E045C"/>
                </a:solidFill>
              </a:rPr>
              <a:t>казачья, гусарская песня;</a:t>
            </a:r>
          </a:p>
          <a:p>
            <a:pPr marL="2114550" lvl="4" indent="-28575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Tx/>
              <a:buChar char="-"/>
            </a:pPr>
            <a:r>
              <a:rPr lang="ru-RU" sz="2000" b="1" i="1" dirty="0">
                <a:solidFill>
                  <a:srgbClr val="0E045C"/>
                </a:solidFill>
              </a:rPr>
              <a:t>п</a:t>
            </a:r>
            <a:r>
              <a:rPr lang="ru-RU" sz="2000" b="1" i="1" dirty="0" smtClean="0">
                <a:solidFill>
                  <a:srgbClr val="0E045C"/>
                </a:solidFill>
              </a:rPr>
              <a:t>есня ВОВ;</a:t>
            </a:r>
          </a:p>
          <a:p>
            <a:pPr marL="2114550" lvl="4" indent="-28575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Tx/>
              <a:buChar char="-"/>
            </a:pPr>
            <a:r>
              <a:rPr lang="ru-RU" sz="2000" b="1" i="1" dirty="0">
                <a:solidFill>
                  <a:srgbClr val="0E045C"/>
                </a:solidFill>
              </a:rPr>
              <a:t>с</a:t>
            </a:r>
            <a:r>
              <a:rPr lang="ru-RU" sz="2000" b="1" i="1" dirty="0" smtClean="0">
                <a:solidFill>
                  <a:srgbClr val="0E045C"/>
                </a:solidFill>
              </a:rPr>
              <a:t>овременная солдатская песня; </a:t>
            </a: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i="1" dirty="0" smtClean="0">
                <a:solidFill>
                  <a:srgbClr val="0E045C"/>
                </a:solidFill>
              </a:rPr>
              <a:t>Подведение итогов проходило по сумме всех трех номинаций.</a:t>
            </a: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i="1" dirty="0" smtClean="0">
                <a:solidFill>
                  <a:srgbClr val="0E045C"/>
                </a:solidFill>
              </a:rPr>
              <a:t>Наш Дом культуры представляли солисты: Фатеева С.И., Стрельникова В.В., </a:t>
            </a:r>
            <a:r>
              <a:rPr lang="ru-RU" sz="2000" b="1" i="1" dirty="0" err="1" smtClean="0">
                <a:solidFill>
                  <a:srgbClr val="0E045C"/>
                </a:solidFill>
              </a:rPr>
              <a:t>Куусмаа</a:t>
            </a:r>
            <a:r>
              <a:rPr lang="ru-RU" sz="2000" b="1" i="1" dirty="0" smtClean="0">
                <a:solidFill>
                  <a:srgbClr val="0E045C"/>
                </a:solidFill>
              </a:rPr>
              <a:t> С.В.</a:t>
            </a: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i="1" dirty="0" smtClean="0">
                <a:solidFill>
                  <a:srgbClr val="0E045C"/>
                </a:solidFill>
              </a:rPr>
              <a:t>По итогам конкурса ДК получил грамоту за участие. </a:t>
            </a:r>
            <a:endParaRPr lang="ru-RU" sz="2000" b="1" i="1" dirty="0">
              <a:solidFill>
                <a:srgbClr val="0E045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2442" y="5877272"/>
            <a:ext cx="6840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C00000"/>
                </a:solidFill>
              </a:rPr>
              <a:t>Ответственный за мероприятие </a:t>
            </a:r>
            <a:r>
              <a:rPr lang="ru-RU" sz="2000" b="1" i="1" dirty="0" err="1">
                <a:solidFill>
                  <a:srgbClr val="C00000"/>
                </a:solidFill>
              </a:rPr>
              <a:t>Куусмаа</a:t>
            </a:r>
            <a:r>
              <a:rPr lang="ru-RU" sz="2000" b="1" i="1" dirty="0">
                <a:solidFill>
                  <a:srgbClr val="C00000"/>
                </a:solidFill>
              </a:rPr>
              <a:t> В.А.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7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853" y="1340768"/>
            <a:ext cx="8604448" cy="1008112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3200" i="1" kern="0" dirty="0" smtClean="0">
                <a:solidFill>
                  <a:srgbClr val="FF0000"/>
                </a:solidFill>
                <a:effectLst/>
                <a:latin typeface="Candara"/>
                <a:ea typeface="+mn-ea"/>
                <a:cs typeface="+mn-cs"/>
              </a:rPr>
              <a:t>22 февраля 2016 </a:t>
            </a:r>
            <a:r>
              <a:rPr lang="ru-RU" sz="3200" i="1" kern="0" dirty="0">
                <a:solidFill>
                  <a:srgbClr val="FF0000"/>
                </a:solidFill>
                <a:effectLst/>
                <a:latin typeface="Candara"/>
                <a:ea typeface="+mn-ea"/>
                <a:cs typeface="+mn-cs"/>
              </a:rPr>
              <a:t>года</a:t>
            </a:r>
            <a:br>
              <a:rPr lang="ru-RU" sz="3200" i="1" kern="0" dirty="0">
                <a:solidFill>
                  <a:srgbClr val="FF0000"/>
                </a:solidFill>
                <a:effectLst/>
                <a:latin typeface="Candara"/>
                <a:ea typeface="+mn-ea"/>
                <a:cs typeface="+mn-cs"/>
              </a:rPr>
            </a:br>
            <a:r>
              <a:rPr lang="ru-RU" sz="2400" i="1" kern="0" dirty="0" smtClean="0">
                <a:solidFill>
                  <a:srgbClr val="000099"/>
                </a:solidFill>
                <a:effectLst/>
                <a:latin typeface="Candara"/>
                <a:ea typeface="+mn-ea"/>
                <a:cs typeface="+mn-cs"/>
              </a:rPr>
              <a:t>развлекательная  программа </a:t>
            </a:r>
            <a:br>
              <a:rPr lang="ru-RU" sz="2400" i="1" kern="0" dirty="0" smtClean="0">
                <a:solidFill>
                  <a:srgbClr val="000099"/>
                </a:solidFill>
                <a:effectLst/>
                <a:latin typeface="Candara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FF0000"/>
                </a:solidFill>
                <a:effectLst/>
                <a:latin typeface="Candara"/>
                <a:ea typeface="+mn-ea"/>
                <a:cs typeface="+mn-cs"/>
              </a:rPr>
              <a:t>«Равнение на танец!»</a:t>
            </a:r>
            <a:r>
              <a:rPr lang="ru-RU" sz="3200" b="0" kern="0" dirty="0">
                <a:solidFill>
                  <a:srgbClr val="FF0000"/>
                </a:solidFill>
                <a:effectLst/>
                <a:ea typeface="+mn-ea"/>
                <a:cs typeface="+mn-cs"/>
              </a:rPr>
              <a:t/>
            </a:r>
            <a:br>
              <a:rPr lang="ru-RU" sz="3200" b="0" kern="0" dirty="0">
                <a:solidFill>
                  <a:srgbClr val="FF0000"/>
                </a:solidFill>
                <a:effectLst/>
                <a:ea typeface="+mn-ea"/>
                <a:cs typeface="+mn-cs"/>
              </a:rPr>
            </a:br>
            <a:r>
              <a:rPr lang="ru-RU" sz="3200" b="0" dirty="0">
                <a:solidFill>
                  <a:prstClr val="black"/>
                </a:solidFill>
                <a:effectLst/>
                <a:ea typeface="+mn-ea"/>
                <a:cs typeface="+mn-cs"/>
              </a:rPr>
              <a:t/>
            </a:r>
            <a:br>
              <a:rPr lang="ru-RU" sz="3200" b="0" dirty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71080" y="1556792"/>
            <a:ext cx="3865415" cy="1781466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Праздничное развлекательное мероприятие для детей было проведено накануне Дня Защитников отечества.</a:t>
            </a:r>
          </a:p>
          <a:p>
            <a:pPr algn="ctr"/>
            <a:r>
              <a:rPr lang="ru-RU" sz="1800" b="1" i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Веселые конкурсные задания, в которых принимали участие не только мальчики, но и девочки, подняло всем настроение.</a:t>
            </a:r>
          </a:p>
          <a:p>
            <a:pPr algn="ctr"/>
            <a:r>
              <a:rPr lang="ru-RU" sz="1800" b="1" i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В перерывах между играми были танцевальные паузы…</a:t>
            </a:r>
          </a:p>
        </p:txBody>
      </p:sp>
      <p:pic>
        <p:nvPicPr>
          <p:cNvPr id="4098" name="Picture 2" descr="E:\фото\1. В САЙТ за 1 квартал\23-е с интернатом Я\SDC10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323" y="1444110"/>
            <a:ext cx="2235725" cy="16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фото\1. В САЙТ за 1 квартал\23-е с интернатом Я\SDC10065_c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64" y="3573016"/>
            <a:ext cx="2391316" cy="160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фото\1. В САЙТ за 1 квартал\23-е с интернатом Я\SDC10034_c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9" y="3501008"/>
            <a:ext cx="2587229" cy="168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фото\1. В САЙТ за 1 квартал\23-е с интернатом Я\SDC100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66" y="1408470"/>
            <a:ext cx="2283202" cy="171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0204" y="6189305"/>
            <a:ext cx="83456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dirty="0">
                <a:solidFill>
                  <a:srgbClr val="FF0000"/>
                </a:solidFill>
              </a:rPr>
              <a:t>Ответственный за мероприятие Кравчук Т.А</a:t>
            </a:r>
            <a:r>
              <a:rPr lang="ru-RU" b="1" dirty="0">
                <a:solidFill>
                  <a:srgbClr val="FF0000"/>
                </a:solidFill>
              </a:rPr>
              <a:t>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6993" y="5301208"/>
            <a:ext cx="8242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i="1" dirty="0">
                <a:solidFill>
                  <a:srgbClr val="0000FF"/>
                </a:solidFill>
                <a:latin typeface="Century Gothic" panose="020B0502020202020204" pitchFamily="34" charset="0"/>
              </a:rPr>
              <a:t>Все ребята были активны, участвовали во всех конкурсах, танцевали все – равняясь в играх на ТАНЕЦ</a:t>
            </a:r>
            <a:r>
              <a:rPr lang="ru-RU" sz="1600" b="1" i="1" dirty="0">
                <a:solidFill>
                  <a:srgbClr val="0000FF"/>
                </a:solidFill>
                <a:latin typeface="Century Gothic" panose="020B0502020202020204" pitchFamily="34" charset="0"/>
              </a:rPr>
              <a:t>!</a:t>
            </a:r>
            <a:endParaRPr lang="ru-RU" sz="1600" i="1" dirty="0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89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89710"/>
            <a:ext cx="8568952" cy="242334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i="1" kern="0" dirty="0">
                <a:solidFill>
                  <a:srgbClr val="FF0000"/>
                </a:solidFill>
                <a:effectLst/>
                <a:latin typeface="Candara"/>
              </a:rPr>
              <a:t>22 февраля 2016 года</a:t>
            </a:r>
            <a:br>
              <a:rPr lang="ru-RU" sz="2800" i="1" kern="0" dirty="0">
                <a:solidFill>
                  <a:srgbClr val="FF0000"/>
                </a:solidFill>
                <a:effectLst/>
                <a:latin typeface="Candara"/>
              </a:rPr>
            </a:br>
            <a:r>
              <a:rPr lang="ru-RU" sz="2800" i="1" kern="0" dirty="0" smtClean="0">
                <a:solidFill>
                  <a:srgbClr val="000099"/>
                </a:solidFill>
                <a:effectLst/>
                <a:latin typeface="Candara"/>
              </a:rPr>
              <a:t>игровая программа</a:t>
            </a:r>
            <a:br>
              <a:rPr lang="ru-RU" sz="2800" i="1" kern="0" dirty="0" smtClean="0">
                <a:solidFill>
                  <a:srgbClr val="000099"/>
                </a:solidFill>
                <a:effectLst/>
                <a:latin typeface="Candara"/>
              </a:rPr>
            </a:br>
            <a:r>
              <a:rPr lang="ru-RU" sz="3200" i="1" kern="0" dirty="0" smtClean="0">
                <a:solidFill>
                  <a:srgbClr val="FF0000"/>
                </a:solidFill>
                <a:effectLst/>
                <a:latin typeface="Candara"/>
              </a:rPr>
              <a:t>«День Защитников Отечества» </a:t>
            </a:r>
            <a:r>
              <a:rPr lang="ru-RU" sz="3200" i="1" kern="0" dirty="0">
                <a:solidFill>
                  <a:srgbClr val="FF0000"/>
                </a:solidFill>
                <a:effectLst/>
                <a:latin typeface="Candara"/>
              </a:rPr>
              <a:t/>
            </a:r>
            <a:br>
              <a:rPr lang="ru-RU" sz="3200" i="1" kern="0" dirty="0">
                <a:solidFill>
                  <a:srgbClr val="FF0000"/>
                </a:solidFill>
                <a:effectLst/>
                <a:latin typeface="Candara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3714740"/>
            <a:ext cx="7920880" cy="1872208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На праздник пришли дети разновозрастные, с учетом этого и был подготовлен сценарий игр, заданий и конкурсов. Не акцентировалась  программа только для мальчиков… Девочки, наравне с будущими солдатами, выполняли все задания, а порой и побеждали  в них.</a:t>
            </a:r>
          </a:p>
          <a:p>
            <a:pPr algn="ctr"/>
            <a:r>
              <a:rPr lang="ru-RU" sz="1800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Все ребята были активны, с удовольствием играли, соревновались в конкурсах, разгадывали загадки. </a:t>
            </a:r>
          </a:p>
          <a:p>
            <a:pPr algn="ctr"/>
            <a:r>
              <a:rPr lang="ru-RU" sz="1800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Праздничная программа закончилась танцами. </a:t>
            </a:r>
            <a:endParaRPr lang="ru-RU" sz="1800" b="1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218" name="Picture 2" descr="E:\фото\1. В САЙТ за 1 квартал\в сайт 23 в ДК дети\SDC10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799"/>
            <a:ext cx="2736304" cy="205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фото\1. В САЙТ за 1 квартал\в сайт 23 в ДК дети\SDC1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345107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1296" y="6194079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dirty="0">
                <a:solidFill>
                  <a:srgbClr val="FF0000"/>
                </a:solidFill>
              </a:rPr>
              <a:t>Ответственный за мероприятие Кравчук Т.А</a:t>
            </a:r>
            <a:r>
              <a:rPr lang="ru-RU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60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612068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kern="0" dirty="0" smtClean="0">
                <a:solidFill>
                  <a:srgbClr val="FF0000"/>
                </a:solidFill>
                <a:latin typeface="Candara"/>
                <a:ea typeface="+mj-ea"/>
                <a:cs typeface="+mj-cs"/>
              </a:rPr>
              <a:t>28 февраля 2016 года</a:t>
            </a:r>
            <a:br>
              <a:rPr lang="ru-RU" sz="2800" b="1" i="1" kern="0" dirty="0" smtClean="0">
                <a:solidFill>
                  <a:srgbClr val="FF0000"/>
                </a:solidFill>
                <a:latin typeface="Candara"/>
                <a:ea typeface="+mj-ea"/>
                <a:cs typeface="+mj-cs"/>
              </a:rPr>
            </a:br>
            <a:r>
              <a:rPr lang="ru-RU" sz="2800" b="1" i="1" kern="0" dirty="0" smtClean="0">
                <a:solidFill>
                  <a:srgbClr val="000099"/>
                </a:solidFill>
                <a:latin typeface="Candara"/>
                <a:ea typeface="+mj-ea"/>
                <a:cs typeface="+mj-cs"/>
              </a:rPr>
              <a:t>творческая работа с детьми </a:t>
            </a:r>
          </a:p>
          <a:p>
            <a:pPr algn="ctr"/>
            <a:r>
              <a:rPr lang="ru-RU" sz="3200" b="1" kern="0" dirty="0" smtClean="0">
                <a:solidFill>
                  <a:srgbClr val="FF0000"/>
                </a:solidFill>
                <a:latin typeface="Candara"/>
                <a:ea typeface="+mj-ea"/>
                <a:cs typeface="+mj-cs"/>
              </a:rPr>
              <a:t>«Создаем подарок сами»</a:t>
            </a:r>
            <a:r>
              <a:rPr lang="ru-RU" sz="3200" b="1" kern="0" dirty="0" smtClean="0">
                <a:solidFill>
                  <a:srgbClr val="000099"/>
                </a:solidFill>
                <a:latin typeface="Candara"/>
                <a:ea typeface="+mj-ea"/>
                <a:cs typeface="+mj-cs"/>
              </a:rPr>
              <a:t/>
            </a:r>
            <a:br>
              <a:rPr lang="ru-RU" sz="3200" b="1" kern="0" dirty="0" smtClean="0">
                <a:solidFill>
                  <a:srgbClr val="000099"/>
                </a:solidFill>
                <a:latin typeface="Candara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2051" name="Picture 3" descr="E:\МОЁ-Ё\1. разное разнести\6. узор, оформление\i (5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67" y="17170"/>
            <a:ext cx="3124689" cy="26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фото\Кружок ДПИ и ИЗО\кружок ДПИ\SDC185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7904" y="2924944"/>
            <a:ext cx="5328592" cy="2392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1600" b="1" i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Самый лучший подарок – это подарок, сделанный своими руками, а руками своей дочки, сына или внуков особенно! </a:t>
            </a:r>
          </a:p>
          <a:p>
            <a:pPr lvl="0" algn="ctr">
              <a:lnSpc>
                <a:spcPct val="115000"/>
              </a:lnSpc>
            </a:pPr>
            <a:r>
              <a:rPr lang="ru-RU" sz="1600" b="1" i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Открытки, шкатулки, сувениры  делали и дарили в прошлом году, а в этот праздник решили с ребятами сделать букеты  из бумажных цветов и конфет…</a:t>
            </a:r>
          </a:p>
          <a:p>
            <a:pPr lvl="0">
              <a:lnSpc>
                <a:spcPct val="115000"/>
              </a:lnSpc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571450" y="1554758"/>
            <a:ext cx="781793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8320" lvl="0" algn="ctr">
              <a:lnSpc>
                <a:spcPct val="115000"/>
              </a:lnSpc>
            </a:pPr>
            <a:r>
              <a:rPr lang="ru-RU" sz="2000" b="1" i="1" dirty="0" smtClean="0">
                <a:solidFill>
                  <a:srgbClr val="0E045C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Для мам, бабушек, сестренок и  подруг  </a:t>
            </a:r>
          </a:p>
          <a:p>
            <a:pPr marL="1798320" lvl="0" algn="ctr">
              <a:lnSpc>
                <a:spcPct val="115000"/>
              </a:lnSpc>
            </a:pPr>
            <a:r>
              <a:rPr lang="ru-RU" sz="2000" b="1" i="1" dirty="0" smtClean="0">
                <a:solidFill>
                  <a:srgbClr val="0E045C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сделали подарки к Международному </a:t>
            </a:r>
          </a:p>
          <a:p>
            <a:pPr marL="1798320" lvl="0" algn="ctr">
              <a:lnSpc>
                <a:spcPct val="115000"/>
              </a:lnSpc>
            </a:pPr>
            <a:r>
              <a:rPr lang="ru-RU" sz="2000" b="1" i="1" dirty="0" smtClean="0">
                <a:solidFill>
                  <a:srgbClr val="0E045C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Женскому дню 8 Марта.</a:t>
            </a:r>
            <a:endParaRPr lang="ru-RU" sz="2000" dirty="0">
              <a:solidFill>
                <a:srgbClr val="0E045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78" y="6309320"/>
            <a:ext cx="8408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C00000"/>
                </a:solidFill>
              </a:rPr>
              <a:t>Ответственный за </a:t>
            </a:r>
            <a:r>
              <a:rPr lang="ru-RU" sz="2000" b="1" i="1" dirty="0" smtClean="0">
                <a:solidFill>
                  <a:srgbClr val="C00000"/>
                </a:solidFill>
              </a:rPr>
              <a:t>мероприятие Кравчук Т.А.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6104" y="5229200"/>
            <a:ext cx="8840392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1600" b="1" i="1" dirty="0">
                <a:solidFill>
                  <a:srgbClr val="0000FF"/>
                </a:solidFill>
                <a:latin typeface="Century Gothic" panose="020B0502020202020204" pitchFamily="34" charset="0"/>
                <a:cs typeface="Times New Roman"/>
              </a:rPr>
              <a:t>Принесли конфеты, бумагу, проволоку, различные украшения</a:t>
            </a:r>
            <a:r>
              <a:rPr lang="ru-RU" sz="1600" b="1" i="1" dirty="0" smtClean="0">
                <a:solidFill>
                  <a:srgbClr val="0000FF"/>
                </a:solidFill>
                <a:latin typeface="Century Gothic" panose="020B0502020202020204" pitchFamily="34" charset="0"/>
                <a:cs typeface="Times New Roman"/>
              </a:rPr>
              <a:t>…</a:t>
            </a:r>
          </a:p>
          <a:p>
            <a:pPr lvl="0" algn="ctr">
              <a:lnSpc>
                <a:spcPct val="115000"/>
              </a:lnSpc>
            </a:pPr>
            <a:r>
              <a:rPr lang="ru-RU" sz="1600" b="1" i="1" dirty="0" smtClean="0">
                <a:solidFill>
                  <a:srgbClr val="0000FF"/>
                </a:solidFill>
                <a:latin typeface="Century Gothic" panose="020B0502020202020204" pitchFamily="34" charset="0"/>
                <a:cs typeface="Times New Roman"/>
              </a:rPr>
              <a:t>Делать конфетные букеты понравилось даже мальчикам….В итоге у каждого </a:t>
            </a:r>
          </a:p>
          <a:p>
            <a:pPr lvl="0" algn="ctr">
              <a:lnSpc>
                <a:spcPct val="115000"/>
              </a:lnSpc>
            </a:pPr>
            <a:r>
              <a:rPr lang="ru-RU" sz="1600" b="1" i="1" dirty="0" smtClean="0">
                <a:solidFill>
                  <a:srgbClr val="0000FF"/>
                </a:solidFill>
                <a:latin typeface="Century Gothic" panose="020B0502020202020204" pitchFamily="34" charset="0"/>
                <a:cs typeface="Times New Roman"/>
              </a:rPr>
              <a:t>из ребят получился «букетик» из 3 – 7 сладких  цветочков… </a:t>
            </a:r>
            <a:endParaRPr lang="ru-RU" sz="1600" b="1" i="1" dirty="0">
              <a:solidFill>
                <a:srgbClr val="0000FF"/>
              </a:solidFill>
              <a:latin typeface="Century Gothic" panose="020B050202020202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488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0"/>
            <a:ext cx="87141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kern="0" dirty="0" smtClean="0">
                <a:solidFill>
                  <a:srgbClr val="FF0000"/>
                </a:solidFill>
                <a:latin typeface="Candara"/>
                <a:ea typeface="+mj-ea"/>
                <a:cs typeface="+mj-cs"/>
              </a:rPr>
              <a:t>28 </a:t>
            </a:r>
            <a:r>
              <a:rPr lang="ru-RU" sz="3200" b="1" i="1" kern="0" dirty="0">
                <a:solidFill>
                  <a:srgbClr val="FF0000"/>
                </a:solidFill>
                <a:latin typeface="Candara"/>
                <a:ea typeface="+mj-ea"/>
                <a:cs typeface="+mj-cs"/>
              </a:rPr>
              <a:t>февраля 2016 года</a:t>
            </a:r>
            <a:br>
              <a:rPr lang="ru-RU" sz="3200" b="1" i="1" kern="0" dirty="0">
                <a:solidFill>
                  <a:srgbClr val="FF0000"/>
                </a:solidFill>
                <a:latin typeface="Candara"/>
                <a:ea typeface="+mj-ea"/>
                <a:cs typeface="+mj-cs"/>
              </a:rPr>
            </a:br>
            <a:r>
              <a:rPr lang="ru-RU" sz="2800" b="1" i="1" kern="0" dirty="0" smtClean="0">
                <a:solidFill>
                  <a:srgbClr val="000099"/>
                </a:solidFill>
                <a:latin typeface="Candara"/>
                <a:ea typeface="+mj-ea"/>
                <a:cs typeface="+mj-cs"/>
              </a:rPr>
              <a:t>поздравительно-развлекательная   </a:t>
            </a:r>
            <a:r>
              <a:rPr lang="ru-RU" sz="2800" b="1" i="1" kern="0" dirty="0">
                <a:solidFill>
                  <a:srgbClr val="000099"/>
                </a:solidFill>
                <a:latin typeface="Candara"/>
                <a:ea typeface="+mj-ea"/>
                <a:cs typeface="+mj-cs"/>
              </a:rPr>
              <a:t>программа </a:t>
            </a:r>
            <a:endParaRPr lang="ru-RU" sz="2800" b="1" i="1" kern="0" dirty="0" smtClean="0">
              <a:solidFill>
                <a:srgbClr val="000099"/>
              </a:solidFill>
              <a:latin typeface="Candara"/>
              <a:ea typeface="+mj-ea"/>
              <a:cs typeface="+mj-cs"/>
            </a:endParaRPr>
          </a:p>
          <a:p>
            <a:pPr algn="ctr"/>
            <a:r>
              <a:rPr lang="ru-RU" sz="3600" b="1" kern="0" dirty="0" smtClean="0">
                <a:solidFill>
                  <a:srgbClr val="FF0000"/>
                </a:solidFill>
                <a:latin typeface="Candara"/>
                <a:ea typeface="+mj-ea"/>
                <a:cs typeface="+mj-cs"/>
              </a:rPr>
              <a:t>«День зимних именинников»</a:t>
            </a:r>
            <a:r>
              <a:rPr lang="ru-RU" sz="3600" kern="0" dirty="0">
                <a:solidFill>
                  <a:srgbClr val="FF0000"/>
                </a:solidFill>
                <a:ea typeface="+mj-ea"/>
                <a:cs typeface="+mj-cs"/>
              </a:rPr>
              <a:t/>
            </a:r>
            <a:br>
              <a:rPr lang="ru-RU" sz="3600" kern="0" dirty="0">
                <a:solidFill>
                  <a:srgbClr val="FF0000"/>
                </a:solidFill>
                <a:ea typeface="+mj-ea"/>
                <a:cs typeface="+mj-cs"/>
              </a:rPr>
            </a:br>
            <a:endParaRPr lang="ru-RU" sz="3600" dirty="0"/>
          </a:p>
        </p:txBody>
      </p:sp>
      <p:pic>
        <p:nvPicPr>
          <p:cNvPr id="5122" name="Picture 2" descr="E:\фото\1. В САЙТ за 1 квартал\день зимних именин\SDC10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66256"/>
            <a:ext cx="1833696" cy="137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фото\1. В САЙТ за 1 квартал\день зимних именин\SDC10082_c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2" y="1694799"/>
            <a:ext cx="3168352" cy="196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фото\1. В САЙТ за 1 квартал\день зимних именин\SDC10087_c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311" y="2894149"/>
            <a:ext cx="2106313" cy="175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фото\1. В САЙТ за 1 квартал\день зимних именин\SDC10090_c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314" y="4514793"/>
            <a:ext cx="2431704" cy="165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6271716"/>
            <a:ext cx="7236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dirty="0">
                <a:solidFill>
                  <a:srgbClr val="FF0000"/>
                </a:solidFill>
              </a:rPr>
              <a:t>Ответственный за </a:t>
            </a:r>
            <a:r>
              <a:rPr lang="ru-RU" sz="2000" b="1" dirty="0" smtClean="0">
                <a:solidFill>
                  <a:srgbClr val="FF0000"/>
                </a:solidFill>
              </a:rPr>
              <a:t>мероприятие </a:t>
            </a:r>
            <a:r>
              <a:rPr lang="ru-RU" sz="2000" b="1" dirty="0">
                <a:solidFill>
                  <a:srgbClr val="FF0000"/>
                </a:solidFill>
              </a:rPr>
              <a:t>Кравчук Т.А</a:t>
            </a:r>
            <a:r>
              <a:rPr lang="ru-RU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1628800"/>
            <a:ext cx="51480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i="1" dirty="0" smtClean="0">
                <a:solidFill>
                  <a:srgbClr val="0E045C"/>
                </a:solidFill>
                <a:latin typeface="Century Gothic" panose="020B0502020202020204" pitchFamily="34" charset="0"/>
              </a:rPr>
              <a:t>Традиционно в последний месяц зимы провели развлекательную программу, где поздравили детей, которые отметили свой день рождения в зимний период. </a:t>
            </a:r>
            <a:endParaRPr lang="ru-RU" sz="2000" b="1" i="1" dirty="0">
              <a:solidFill>
                <a:srgbClr val="0E045C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2894078"/>
            <a:ext cx="3583455" cy="1571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dirty="0">
                <a:solidFill>
                  <a:srgbClr val="0000FF"/>
                </a:solidFill>
                <a:latin typeface="Century Gothic" panose="020B0502020202020204" pitchFamily="34" charset="0"/>
              </a:rPr>
              <a:t>Их было 7 человек</a:t>
            </a:r>
            <a:r>
              <a:rPr lang="ru-RU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:</a:t>
            </a: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 </a:t>
            </a:r>
            <a:r>
              <a:rPr lang="ru-RU" b="1" i="1" dirty="0">
                <a:solidFill>
                  <a:srgbClr val="0000FF"/>
                </a:solidFill>
                <a:latin typeface="Century Gothic" panose="020B0502020202020204" pitchFamily="34" charset="0"/>
              </a:rPr>
              <a:t>Баженов З., </a:t>
            </a:r>
            <a:r>
              <a:rPr lang="ru-RU" b="1" i="1" dirty="0" err="1">
                <a:solidFill>
                  <a:srgbClr val="0000FF"/>
                </a:solidFill>
                <a:latin typeface="Century Gothic" panose="020B0502020202020204" pitchFamily="34" charset="0"/>
              </a:rPr>
              <a:t>Пичужкина</a:t>
            </a:r>
            <a:r>
              <a:rPr lang="ru-RU" b="1" i="1" dirty="0">
                <a:solidFill>
                  <a:srgbClr val="0000FF"/>
                </a:solidFill>
                <a:latin typeface="Century Gothic" panose="020B0502020202020204" pitchFamily="34" charset="0"/>
              </a:rPr>
              <a:t> Н., </a:t>
            </a:r>
            <a:r>
              <a:rPr lang="ru-RU" b="1" i="1" dirty="0" err="1">
                <a:solidFill>
                  <a:srgbClr val="0000FF"/>
                </a:solidFill>
                <a:latin typeface="Century Gothic" panose="020B0502020202020204" pitchFamily="34" charset="0"/>
              </a:rPr>
              <a:t>Трушлякова</a:t>
            </a:r>
            <a:r>
              <a:rPr lang="ru-RU" b="1" i="1" dirty="0">
                <a:solidFill>
                  <a:srgbClr val="0000FF"/>
                </a:solidFill>
                <a:latin typeface="Century Gothic" panose="020B0502020202020204" pitchFamily="34" charset="0"/>
              </a:rPr>
              <a:t> Р., </a:t>
            </a:r>
            <a:r>
              <a:rPr lang="ru-RU" b="1" i="1" dirty="0" err="1">
                <a:solidFill>
                  <a:srgbClr val="0000FF"/>
                </a:solidFill>
                <a:latin typeface="Century Gothic" panose="020B0502020202020204" pitchFamily="34" charset="0"/>
              </a:rPr>
              <a:t>Трушляков</a:t>
            </a:r>
            <a:r>
              <a:rPr lang="ru-RU" b="1" i="1" dirty="0">
                <a:solidFill>
                  <a:srgbClr val="0000FF"/>
                </a:solidFill>
                <a:latin typeface="Century Gothic" panose="020B0502020202020204" pitchFamily="34" charset="0"/>
              </a:rPr>
              <a:t> </a:t>
            </a:r>
            <a:r>
              <a:rPr lang="ru-RU" b="1" i="1" dirty="0" err="1">
                <a:solidFill>
                  <a:srgbClr val="0000FF"/>
                </a:solidFill>
                <a:latin typeface="Century Gothic" panose="020B0502020202020204" pitchFamily="34" charset="0"/>
              </a:rPr>
              <a:t>Ю.,Фатеева</a:t>
            </a:r>
            <a:r>
              <a:rPr lang="ru-RU" b="1" i="1" dirty="0">
                <a:solidFill>
                  <a:srgbClr val="0000FF"/>
                </a:solidFill>
                <a:latin typeface="Century Gothic" panose="020B0502020202020204" pitchFamily="34" charset="0"/>
              </a:rPr>
              <a:t> В., </a:t>
            </a:r>
            <a:r>
              <a:rPr lang="ru-RU" b="1" i="1" dirty="0" err="1">
                <a:solidFill>
                  <a:srgbClr val="0000FF"/>
                </a:solidFill>
                <a:latin typeface="Century Gothic" panose="020B0502020202020204" pitchFamily="34" charset="0"/>
              </a:rPr>
              <a:t>Флягин</a:t>
            </a:r>
            <a:r>
              <a:rPr lang="ru-RU" b="1" i="1" dirty="0">
                <a:solidFill>
                  <a:srgbClr val="0000FF"/>
                </a:solidFill>
                <a:latin typeface="Century Gothic" panose="020B0502020202020204" pitchFamily="34" charset="0"/>
              </a:rPr>
              <a:t> С., Якушев 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08572" y="4781258"/>
            <a:ext cx="41490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i="1" dirty="0" smtClean="0">
                <a:solidFill>
                  <a:srgbClr val="0E045C"/>
                </a:solidFill>
                <a:latin typeface="Century Gothic" panose="020B0502020202020204" pitchFamily="34" charset="0"/>
              </a:rPr>
              <a:t>За чаепитием каждому вручили небольшие подарки, высказали пожелание, а затем  все весело отдохнули в играх и танцах.</a:t>
            </a:r>
            <a:endParaRPr lang="ru-RU" b="1" i="1" dirty="0">
              <a:solidFill>
                <a:srgbClr val="0E045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0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268" y="-24629"/>
            <a:ext cx="900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kern="0" dirty="0" smtClean="0">
                <a:solidFill>
                  <a:srgbClr val="FF0000"/>
                </a:solidFill>
                <a:latin typeface="Candara"/>
                <a:ea typeface="+mj-ea"/>
                <a:cs typeface="+mj-cs"/>
              </a:rPr>
              <a:t>С 1 по 10 </a:t>
            </a:r>
            <a:r>
              <a:rPr lang="ru-RU" sz="2800" b="1" i="1" kern="0" dirty="0">
                <a:solidFill>
                  <a:srgbClr val="FF0000"/>
                </a:solidFill>
                <a:latin typeface="Candara"/>
                <a:ea typeface="+mj-ea"/>
                <a:cs typeface="+mj-cs"/>
              </a:rPr>
              <a:t>марта</a:t>
            </a:r>
            <a:r>
              <a:rPr lang="ru-RU" sz="2800" b="1" i="1" kern="0" dirty="0" smtClean="0">
                <a:solidFill>
                  <a:srgbClr val="FF0000"/>
                </a:solidFill>
                <a:latin typeface="Candara"/>
                <a:ea typeface="+mj-ea"/>
                <a:cs typeface="+mj-cs"/>
              </a:rPr>
              <a:t> </a:t>
            </a:r>
            <a:r>
              <a:rPr lang="ru-RU" sz="2800" b="1" i="1" kern="0" dirty="0">
                <a:solidFill>
                  <a:srgbClr val="FF0000"/>
                </a:solidFill>
                <a:latin typeface="Candara"/>
                <a:ea typeface="+mj-ea"/>
                <a:cs typeface="+mj-cs"/>
              </a:rPr>
              <a:t>2016 года</a:t>
            </a:r>
            <a:br>
              <a:rPr lang="ru-RU" sz="2800" b="1" i="1" kern="0" dirty="0">
                <a:solidFill>
                  <a:srgbClr val="FF0000"/>
                </a:solidFill>
                <a:latin typeface="Candara"/>
                <a:ea typeface="+mj-ea"/>
                <a:cs typeface="+mj-cs"/>
              </a:rPr>
            </a:br>
            <a:r>
              <a:rPr lang="ru-RU" sz="2800" b="1" i="1" kern="0" dirty="0" smtClean="0">
                <a:solidFill>
                  <a:srgbClr val="000099"/>
                </a:solidFill>
                <a:latin typeface="Candara"/>
                <a:ea typeface="+mj-ea"/>
                <a:cs typeface="+mj-cs"/>
              </a:rPr>
              <a:t>выставка декоративно-прикладного искусства </a:t>
            </a:r>
            <a:r>
              <a:rPr lang="ru-RU" sz="3200" b="1" i="1" kern="0" dirty="0">
                <a:solidFill>
                  <a:srgbClr val="000099"/>
                </a:solidFill>
                <a:latin typeface="Candara"/>
                <a:ea typeface="+mj-ea"/>
                <a:cs typeface="+mj-cs"/>
              </a:rPr>
              <a:t/>
            </a:r>
            <a:br>
              <a:rPr lang="ru-RU" sz="3200" b="1" i="1" kern="0" dirty="0">
                <a:solidFill>
                  <a:srgbClr val="000099"/>
                </a:solidFill>
                <a:latin typeface="Candara"/>
                <a:ea typeface="+mj-ea"/>
                <a:cs typeface="+mj-cs"/>
              </a:rPr>
            </a:br>
            <a:r>
              <a:rPr lang="ru-RU" sz="3200" b="1" kern="0" dirty="0" smtClean="0">
                <a:solidFill>
                  <a:srgbClr val="FF0000"/>
                </a:solidFill>
                <a:latin typeface="Candara"/>
                <a:ea typeface="+mj-ea"/>
                <a:cs typeface="+mj-cs"/>
              </a:rPr>
              <a:t>«Живут на селе мастерицы»</a:t>
            </a:r>
            <a:r>
              <a:rPr lang="ru-RU" sz="3200" kern="0" dirty="0">
                <a:solidFill>
                  <a:srgbClr val="FF0000"/>
                </a:solidFill>
                <a:ea typeface="+mj-ea"/>
                <a:cs typeface="+mj-cs"/>
              </a:rPr>
              <a:t/>
            </a:r>
            <a:br>
              <a:rPr lang="ru-RU" sz="3200" kern="0" dirty="0">
                <a:solidFill>
                  <a:srgbClr val="FF0000"/>
                </a:solidFill>
                <a:ea typeface="+mj-ea"/>
                <a:cs typeface="+mj-cs"/>
              </a:rPr>
            </a:br>
            <a:endParaRPr lang="ru-RU" sz="3200" dirty="0"/>
          </a:p>
        </p:txBody>
      </p:sp>
      <p:pic>
        <p:nvPicPr>
          <p:cNvPr id="4098" name="Picture 2" descr="E:\фото\выставка живут на селе мастера\IMG_20160306_0954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20" y="1443531"/>
            <a:ext cx="3507470" cy="250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фото\выставка живут на селе мастера\SDC10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051" y="4374950"/>
            <a:ext cx="2318451" cy="168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фото\выставка живут на селе мастера\IMG_20160306_0957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204864"/>
            <a:ext cx="1764532" cy="183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8720" y="4005064"/>
            <a:ext cx="6871552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Украсили выставку коврики, вязаные изделия, игрушки, панно, сувениры, различные поделки из бумаги, </a:t>
            </a:r>
            <a:endParaRPr lang="ru-RU" b="1" i="1" dirty="0" smtClean="0">
              <a:solidFill>
                <a:srgbClr val="0000FF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ткани</a:t>
            </a:r>
            <a:r>
              <a:rPr lang="ru-RU" b="1" i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, лент,  бисера, природного материала, выполненные в различной технике декоративно-прикладного искусства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Было представлено около 200 работ,  и это только малая часть творения наших рукотворных </a:t>
            </a:r>
            <a:r>
              <a:rPr lang="ru-RU" b="1" i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мастериц.</a:t>
            </a:r>
            <a:endParaRPr lang="ru-RU" sz="1400" b="1" i="1" dirty="0">
              <a:solidFill>
                <a:srgbClr val="0000FF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2204864"/>
            <a:ext cx="5616624" cy="1932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8320" lvl="0">
              <a:lnSpc>
                <a:spcPct val="115000"/>
              </a:lnSpc>
            </a:pPr>
            <a:r>
              <a:rPr lang="ru-RU" b="1" i="1" dirty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У нас народ мастеровой,</a:t>
            </a:r>
          </a:p>
          <a:p>
            <a:pPr marL="1798320" lvl="0">
              <a:lnSpc>
                <a:spcPct val="115000"/>
              </a:lnSpc>
            </a:pPr>
            <a:r>
              <a:rPr lang="ru-RU" b="1" i="1" dirty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Всяк с руками с головой!</a:t>
            </a:r>
          </a:p>
          <a:p>
            <a:pPr marL="1798320" lvl="0">
              <a:lnSpc>
                <a:spcPct val="115000"/>
              </a:lnSpc>
            </a:pPr>
            <a:r>
              <a:rPr lang="ru-RU" b="1" i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Не иссякли, видно,</a:t>
            </a:r>
          </a:p>
          <a:p>
            <a:pPr marL="1798320" lvl="0">
              <a:lnSpc>
                <a:spcPct val="115000"/>
              </a:lnSpc>
            </a:pPr>
            <a:r>
              <a:rPr lang="ru-RU" b="1" i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В </a:t>
            </a:r>
            <a:r>
              <a:rPr lang="ru-RU" b="1" i="1" dirty="0" err="1" smtClean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Чаинске</a:t>
            </a:r>
            <a:r>
              <a:rPr lang="ru-RU" b="1" i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таланты</a:t>
            </a:r>
          </a:p>
          <a:p>
            <a:pPr marL="1798320" lvl="0">
              <a:lnSpc>
                <a:spcPct val="115000"/>
              </a:lnSpc>
            </a:pPr>
            <a:r>
              <a:rPr lang="ru-RU" b="1" i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Самородки</a:t>
            </a:r>
            <a:r>
              <a:rPr lang="ru-RU" b="1" i="1" dirty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, </a:t>
            </a:r>
            <a:r>
              <a:rPr lang="ru-RU" b="1" i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бриллианты…</a:t>
            </a:r>
          </a:p>
          <a:p>
            <a:pPr marL="1798320" lvl="0">
              <a:lnSpc>
                <a:spcPct val="115000"/>
              </a:lnSpc>
            </a:pP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67492" y="1443828"/>
            <a:ext cx="52969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</a:rPr>
              <a:t>В </a:t>
            </a:r>
            <a:r>
              <a:rPr lang="ru-RU" b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</a:rPr>
              <a:t>фойе ДК была организована выставка работ </a:t>
            </a:r>
            <a:r>
              <a:rPr lang="ru-RU" b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</a:rPr>
              <a:t>наших местных </a:t>
            </a:r>
            <a:r>
              <a:rPr lang="ru-RU" b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</a:rPr>
              <a:t>рукодельниц.. </a:t>
            </a:r>
            <a:endParaRPr lang="ru-RU" b="1" dirty="0" smtClean="0">
              <a:solidFill>
                <a:srgbClr val="0000FF"/>
              </a:solidFill>
              <a:latin typeface="Century Gothic" panose="020B0502020202020204" pitchFamily="34" charset="0"/>
              <a:ea typeface="Calibri"/>
            </a:endParaRPr>
          </a:p>
          <a:p>
            <a:r>
              <a:rPr lang="ru-RU" b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</a:rPr>
              <a:t> </a:t>
            </a:r>
            <a:endParaRPr lang="ru-RU" b="1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6363898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i="1" dirty="0">
                <a:solidFill>
                  <a:srgbClr val="C00000"/>
                </a:solidFill>
              </a:rPr>
              <a:t>Ответственный за выставку Кравчук Т.А.</a:t>
            </a:r>
          </a:p>
        </p:txBody>
      </p:sp>
    </p:spTree>
    <p:extLst>
      <p:ext uri="{BB962C8B-B14F-4D97-AF65-F5344CB8AC3E}">
        <p14:creationId xmlns:p14="http://schemas.microsoft.com/office/powerpoint/2010/main" val="49195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384" y="-60057"/>
            <a:ext cx="88569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kern="0" dirty="0" smtClean="0">
                <a:solidFill>
                  <a:srgbClr val="FF0000"/>
                </a:solidFill>
                <a:latin typeface="Candara"/>
                <a:ea typeface="+mj-ea"/>
                <a:cs typeface="+mj-cs"/>
              </a:rPr>
              <a:t> </a:t>
            </a:r>
            <a:r>
              <a:rPr lang="ru-RU" sz="2800" b="1" i="1" kern="0" dirty="0" smtClean="0">
                <a:solidFill>
                  <a:srgbClr val="FF0000"/>
                </a:solidFill>
                <a:latin typeface="Candara"/>
                <a:ea typeface="+mj-ea"/>
                <a:cs typeface="+mj-cs"/>
              </a:rPr>
              <a:t>3 марта 2016 </a:t>
            </a:r>
            <a:r>
              <a:rPr lang="ru-RU" sz="2800" b="1" i="1" kern="0" dirty="0">
                <a:solidFill>
                  <a:srgbClr val="FF0000"/>
                </a:solidFill>
                <a:latin typeface="Candara"/>
                <a:ea typeface="+mj-ea"/>
                <a:cs typeface="+mj-cs"/>
              </a:rPr>
              <a:t>года</a:t>
            </a:r>
            <a:br>
              <a:rPr lang="ru-RU" sz="2800" b="1" i="1" kern="0" dirty="0">
                <a:solidFill>
                  <a:srgbClr val="FF0000"/>
                </a:solidFill>
                <a:latin typeface="Candara"/>
                <a:ea typeface="+mj-ea"/>
                <a:cs typeface="+mj-cs"/>
              </a:rPr>
            </a:br>
            <a:r>
              <a:rPr lang="ru-RU" sz="2800" b="1" i="1" kern="0" dirty="0">
                <a:solidFill>
                  <a:srgbClr val="000099"/>
                </a:solidFill>
                <a:latin typeface="Candara"/>
                <a:ea typeface="+mj-ea"/>
                <a:cs typeface="+mj-cs"/>
              </a:rPr>
              <a:t>развлекательная  программа </a:t>
            </a:r>
            <a:r>
              <a:rPr lang="ru-RU" sz="2800" b="1" i="1" kern="0" dirty="0" smtClean="0">
                <a:solidFill>
                  <a:srgbClr val="000099"/>
                </a:solidFill>
                <a:latin typeface="Candara"/>
                <a:ea typeface="+mj-ea"/>
                <a:cs typeface="+mj-cs"/>
              </a:rPr>
              <a:t>для школьников </a:t>
            </a:r>
          </a:p>
          <a:p>
            <a:pPr algn="ctr"/>
            <a:r>
              <a:rPr lang="ru-RU" sz="3200" b="1" kern="0" dirty="0" smtClean="0">
                <a:solidFill>
                  <a:srgbClr val="FF0000"/>
                </a:solidFill>
                <a:latin typeface="Candara"/>
                <a:ea typeface="+mj-ea"/>
                <a:cs typeface="+mj-cs"/>
              </a:rPr>
              <a:t>«С праздником Весны!»</a:t>
            </a:r>
            <a:r>
              <a:rPr lang="ru-RU" sz="3200" kern="0" dirty="0">
                <a:solidFill>
                  <a:srgbClr val="FF0000"/>
                </a:solidFill>
                <a:ea typeface="+mj-ea"/>
                <a:cs typeface="+mj-cs"/>
              </a:rPr>
              <a:t/>
            </a:r>
            <a:br>
              <a:rPr lang="ru-RU" sz="3200" kern="0" dirty="0">
                <a:solidFill>
                  <a:srgbClr val="FF0000"/>
                </a:solidFill>
                <a:ea typeface="+mj-ea"/>
                <a:cs typeface="+mj-cs"/>
              </a:rPr>
            </a:br>
            <a:endParaRPr lang="ru-RU" sz="3200" dirty="0"/>
          </a:p>
        </p:txBody>
      </p:sp>
      <p:pic>
        <p:nvPicPr>
          <p:cNvPr id="10242" name="Picture 2" descr="E:\фото\1. В САЙТ за 1 квартал\в сайт 8 марта в школе\SDC10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3787510"/>
            <a:ext cx="1471379" cy="131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фото\1. В САЙТ за 1 квартал\в сайт 8 марта в школе\SDC10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922" y="1032217"/>
            <a:ext cx="1320081" cy="161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фото\1. В САЙТ за 1 квартал\в сайт 8 марта в школе\SDC100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7" y="3751903"/>
            <a:ext cx="2248135" cy="12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фото\1. В САЙТ за 1 квартал\в сайт 8 марта в школе\SDC100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773068"/>
            <a:ext cx="1729174" cy="129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E:\фото\1. В САЙТ за 1 квартал\в сайт 8 марта в школе\SDC101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09083"/>
            <a:ext cx="1689768" cy="126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E:\фото\2. Мероприятия за 1 кв. 2016г\8 марта в школе 3.03\SDC101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7" y="5223450"/>
            <a:ext cx="2448272" cy="142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5238" y="2661605"/>
            <a:ext cx="9107275" cy="2180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b="1" i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А девочки в этот день показали себя в умении </a:t>
            </a:r>
            <a:r>
              <a:rPr lang="ru-RU" b="1" i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быть хорошими хозяйками:  двумя прутиками </a:t>
            </a:r>
            <a:r>
              <a:rPr lang="ru-RU" b="1" i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подметали </a:t>
            </a:r>
            <a:r>
              <a:rPr lang="ru-RU" b="1" i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мусор, </a:t>
            </a:r>
            <a:r>
              <a:rPr lang="ru-RU" b="1" i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собирали </a:t>
            </a:r>
            <a:r>
              <a:rPr lang="ru-RU" b="1" i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самую высокую пирамиду,  </a:t>
            </a:r>
            <a:r>
              <a:rPr lang="ru-RU" b="1" i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повязывали платок, несли на </a:t>
            </a:r>
            <a:r>
              <a:rPr lang="ru-RU" b="1" i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голове </a:t>
            </a:r>
            <a:r>
              <a:rPr lang="ru-RU" b="1" i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книгу… </a:t>
            </a:r>
            <a:endParaRPr lang="ru-RU" b="1" i="1" dirty="0">
              <a:solidFill>
                <a:srgbClr val="0000FF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</a:pPr>
            <a:endParaRPr lang="ru-RU" sz="1600" dirty="0"/>
          </a:p>
          <a:p>
            <a:pPr lvl="0" algn="ctr">
              <a:lnSpc>
                <a:spcPct val="115000"/>
              </a:lnSpc>
            </a:pPr>
            <a:endParaRPr lang="ru-RU" sz="1600" b="1" dirty="0" smtClean="0">
              <a:solidFill>
                <a:srgbClr val="0000FF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endParaRPr lang="ru-RU" sz="1600" b="1" dirty="0">
              <a:solidFill>
                <a:srgbClr val="0000FF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</a:pPr>
            <a:endParaRPr lang="ru-RU" sz="1600" b="1" dirty="0" smtClean="0">
              <a:solidFill>
                <a:srgbClr val="0000FF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0384" y="1484784"/>
            <a:ext cx="748953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b="1" i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Поздравление девочек с 8 Марта, с праздником Весны, проводили в школе. К сожалению, мальчики  класса болели в этот день и поздравление от них зачитывал Захар Баженов</a:t>
            </a:r>
            <a:r>
              <a:rPr lang="ru-RU" sz="1600" b="1" i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…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915816" y="5552365"/>
            <a:ext cx="6064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Своими руками для мам и бабушек дети сделали такие красивые вазочки с цветами.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801486" y="6266301"/>
            <a:ext cx="62258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</a:rPr>
              <a:t>Ответственный за </a:t>
            </a:r>
            <a:r>
              <a:rPr lang="ru-RU" sz="2000" b="1" i="1" dirty="0" smtClean="0">
                <a:solidFill>
                  <a:srgbClr val="C00000"/>
                </a:solidFill>
              </a:rPr>
              <a:t>мероприятие Кравчук </a:t>
            </a:r>
            <a:r>
              <a:rPr lang="ru-RU" sz="2000" b="1" i="1" dirty="0">
                <a:solidFill>
                  <a:srgbClr val="C00000"/>
                </a:solidFill>
              </a:rPr>
              <a:t>Т.А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2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03848" y="116632"/>
            <a:ext cx="594015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kern="0" dirty="0" smtClean="0">
                <a:solidFill>
                  <a:srgbClr val="FF0000"/>
                </a:solidFill>
                <a:latin typeface="Candara"/>
              </a:rPr>
              <a:t>6 </a:t>
            </a:r>
            <a:r>
              <a:rPr lang="ru-RU" sz="2800" b="1" i="1" kern="0" dirty="0">
                <a:solidFill>
                  <a:srgbClr val="FF0000"/>
                </a:solidFill>
                <a:latin typeface="Candara"/>
              </a:rPr>
              <a:t>марта 2016 </a:t>
            </a:r>
            <a:r>
              <a:rPr lang="ru-RU" sz="2800" b="1" i="1" kern="0" dirty="0" smtClean="0">
                <a:solidFill>
                  <a:srgbClr val="FF0000"/>
                </a:solidFill>
                <a:latin typeface="Candara"/>
              </a:rPr>
              <a:t>года</a:t>
            </a:r>
            <a:br>
              <a:rPr lang="ru-RU" sz="2800" b="1" i="1" kern="0" dirty="0" smtClean="0">
                <a:solidFill>
                  <a:srgbClr val="FF0000"/>
                </a:solidFill>
                <a:latin typeface="Candara"/>
              </a:rPr>
            </a:br>
            <a:r>
              <a:rPr lang="ru-RU" sz="2800" b="1" i="1" kern="0" dirty="0" smtClean="0">
                <a:solidFill>
                  <a:srgbClr val="000099"/>
                </a:solidFill>
                <a:latin typeface="Candara"/>
              </a:rPr>
              <a:t>театрализованное представление</a:t>
            </a:r>
          </a:p>
          <a:p>
            <a:pPr algn="ctr"/>
            <a:r>
              <a:rPr lang="ru-RU" sz="3200" b="1" i="1" kern="0" dirty="0" smtClean="0">
                <a:solidFill>
                  <a:srgbClr val="000099"/>
                </a:solidFill>
                <a:latin typeface="Candara"/>
              </a:rPr>
              <a:t> </a:t>
            </a:r>
            <a:r>
              <a:rPr lang="ru-RU" sz="2800" b="1" kern="0" dirty="0" smtClean="0">
                <a:solidFill>
                  <a:srgbClr val="FF0000"/>
                </a:solidFill>
                <a:latin typeface="Candara"/>
              </a:rPr>
              <a:t>«Живут на селе мастерицы»</a:t>
            </a:r>
            <a:r>
              <a:rPr lang="ru-RU" sz="2800" kern="0" dirty="0" smtClean="0">
                <a:solidFill>
                  <a:srgbClr val="FF0000"/>
                </a:solidFill>
              </a:rPr>
              <a:t/>
            </a:r>
            <a:br>
              <a:rPr lang="ru-RU" sz="2800" kern="0" dirty="0" smtClean="0">
                <a:solidFill>
                  <a:srgbClr val="FF0000"/>
                </a:solidFill>
              </a:rPr>
            </a:br>
            <a:endParaRPr lang="ru-RU" sz="2800" dirty="0"/>
          </a:p>
        </p:txBody>
      </p:sp>
      <p:pic>
        <p:nvPicPr>
          <p:cNvPr id="1026" name="Picture 2" descr="C:\Users\Дом\Desktop\сцена\SDC102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5270"/>
            <a:ext cx="3268302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фото\Живут на селе мастера\IMG_07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52" y="3068960"/>
            <a:ext cx="297646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03848" y="1519915"/>
            <a:ext cx="594015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b="1" i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Театрализованная </a:t>
            </a:r>
            <a:r>
              <a:rPr lang="ru-RU" b="1" i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программа концерта была </a:t>
            </a:r>
            <a:r>
              <a:rPr lang="ru-RU" b="1" i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посвящена местным женщинам-мастерицам.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2324416"/>
            <a:ext cx="8856984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b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Сцена оформлена </a:t>
            </a:r>
            <a:r>
              <a:rPr lang="ru-RU" b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в стиле русской крестьянской избы: макет русской печи, лавка, стол с самоваром и сушками, старинные сундучки из бересты, домотканые половики… </a:t>
            </a:r>
            <a:endParaRPr lang="ru-RU" sz="1400" b="1" dirty="0">
              <a:solidFill>
                <a:srgbClr val="0000FF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95782" y="5382545"/>
            <a:ext cx="633493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b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Ведущие программы Домовенок Кузя </a:t>
            </a:r>
            <a:r>
              <a:rPr lang="ru-RU" b="1" i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(Стрельникова </a:t>
            </a:r>
            <a:r>
              <a:rPr lang="ru-RU" b="1" i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В.В.) </a:t>
            </a:r>
            <a:r>
              <a:rPr lang="ru-RU" b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и Маманя </a:t>
            </a:r>
            <a:r>
              <a:rPr lang="ru-RU" b="1" i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(Остроумова Г.А.) </a:t>
            </a:r>
            <a:endParaRPr lang="ru-RU" b="1" i="1" dirty="0" smtClean="0">
              <a:solidFill>
                <a:srgbClr val="0000FF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</a:pPr>
            <a:r>
              <a:rPr lang="ru-RU" b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с </a:t>
            </a:r>
            <a:r>
              <a:rPr lang="ru-RU" b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задором и прибаутками объявляли художественные номера.</a:t>
            </a:r>
            <a:endParaRPr lang="ru-RU" sz="1400" b="1" dirty="0">
              <a:solidFill>
                <a:srgbClr val="0000FF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24" y="3384370"/>
            <a:ext cx="608667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1600" b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Был показан спектакль по мотивам сказки «Морозко».  </a:t>
            </a:r>
          </a:p>
          <a:p>
            <a:pPr lvl="0" algn="ctr">
              <a:lnSpc>
                <a:spcPct val="115000"/>
              </a:lnSpc>
            </a:pPr>
            <a:r>
              <a:rPr lang="ru-RU" sz="1600" b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Приехавшая сваха (</a:t>
            </a:r>
            <a:r>
              <a:rPr lang="ru-RU" sz="1600" b="1" i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Полетаева Н.В.) </a:t>
            </a:r>
            <a:r>
              <a:rPr lang="ru-RU" sz="1600" b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выбирает невестой не ленивую хозяйскую дочку Дуняшу </a:t>
            </a:r>
            <a:r>
              <a:rPr lang="ru-RU" sz="1600" b="1" i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(Максимова </a:t>
            </a:r>
            <a:r>
              <a:rPr lang="ru-RU" sz="1600" b="1" i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Н.А.</a:t>
            </a:r>
            <a:r>
              <a:rPr lang="ru-RU" sz="1600" b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), </a:t>
            </a:r>
            <a:r>
              <a:rPr lang="ru-RU" sz="1600" b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а падчерицу – рукодельницу Настеньку </a:t>
            </a:r>
            <a:r>
              <a:rPr lang="ru-RU" sz="1600" b="1" i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(Коняева А.Б.)…  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8" y="4725144"/>
            <a:ext cx="2672234" cy="2002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01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3284984"/>
            <a:ext cx="5875793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r>
              <a:rPr lang="ru-RU" b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В </a:t>
            </a:r>
            <a:r>
              <a:rPr lang="ru-RU" b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финале </a:t>
            </a:r>
            <a:r>
              <a:rPr lang="ru-RU" b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праздника учащиеся </a:t>
            </a:r>
            <a:r>
              <a:rPr lang="ru-RU" b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школы </a:t>
            </a:r>
            <a:r>
              <a:rPr lang="ru-RU" b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вынес-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ли </a:t>
            </a:r>
            <a:r>
              <a:rPr lang="ru-RU" b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работы тех мастериц, которые представляют наше поселение на районных </a:t>
            </a:r>
            <a:endParaRPr lang="ru-RU" b="1" dirty="0" smtClean="0">
              <a:solidFill>
                <a:srgbClr val="0000FF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и </a:t>
            </a:r>
            <a:r>
              <a:rPr lang="ru-RU" b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областных выставках</a:t>
            </a:r>
            <a:r>
              <a:rPr lang="ru-RU" b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ru-RU" b="1" i="1" dirty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Это </a:t>
            </a:r>
            <a:r>
              <a:rPr lang="ru-RU" b="1" i="1" dirty="0" err="1">
                <a:solidFill>
                  <a:srgbClr val="C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Котлячкова</a:t>
            </a:r>
            <a:r>
              <a:rPr lang="ru-RU" b="1" i="1" dirty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Л.Г.,  Козлова Т.П.,  </a:t>
            </a:r>
            <a:endParaRPr lang="ru-RU" b="1" i="1" dirty="0" smtClean="0">
              <a:solidFill>
                <a:srgbClr val="C00000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Кравчук Т.А., Куликова </a:t>
            </a:r>
            <a:r>
              <a:rPr lang="ru-RU" b="1" i="1" dirty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Т.Т.,  </a:t>
            </a:r>
            <a:r>
              <a:rPr lang="ru-RU" b="1" i="1" dirty="0" err="1">
                <a:solidFill>
                  <a:srgbClr val="C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Максикова</a:t>
            </a:r>
            <a:r>
              <a:rPr lang="ru-RU" b="1" i="1" dirty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Г.И.,  </a:t>
            </a:r>
            <a:endParaRPr lang="ru-RU" b="1" i="1" dirty="0" smtClean="0">
              <a:solidFill>
                <a:srgbClr val="C00000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Остроумова </a:t>
            </a:r>
            <a:r>
              <a:rPr lang="ru-RU" b="1" i="1" dirty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О.А., </a:t>
            </a:r>
            <a:r>
              <a:rPr lang="ru-RU" b="1" i="1" dirty="0" err="1">
                <a:solidFill>
                  <a:srgbClr val="C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Обрикова</a:t>
            </a:r>
            <a:r>
              <a:rPr lang="ru-RU" b="1" i="1" dirty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Т.Ф.,  </a:t>
            </a:r>
            <a:r>
              <a:rPr lang="ru-RU" b="1" i="1" dirty="0" err="1">
                <a:solidFill>
                  <a:srgbClr val="C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Ускова</a:t>
            </a:r>
            <a:r>
              <a:rPr lang="ru-RU" b="1" i="1" dirty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А.Г.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Picture 4" descr="E:\фото\Живут на селе мастера\IMG_0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593960"/>
            <a:ext cx="1966755" cy="14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фото\2. Мероприятия за 1 кв. 2016г\Живут на селе мастера\праздник живут на селе\CropImaждлд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16560"/>
            <a:ext cx="2880320" cy="151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Дом\Desktop\В РЕДАКЦИЮ\IMG_08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10702"/>
            <a:ext cx="3312368" cy="212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116632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В русском народном стиле были подготовлены и другие номера программы: песни в исполнении </a:t>
            </a:r>
            <a:r>
              <a:rPr lang="ru-RU" b="1" dirty="0" err="1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вок</a:t>
            </a:r>
            <a:r>
              <a:rPr lang="ru-RU" b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. группы </a:t>
            </a:r>
            <a:r>
              <a:rPr lang="ru-RU" b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«</a:t>
            </a:r>
            <a:r>
              <a:rPr lang="ru-RU" b="1" dirty="0" err="1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Сибиринка</a:t>
            </a:r>
            <a:r>
              <a:rPr lang="ru-RU" b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»,   игра на народных инструментах и «Хоровод» в исполнении воспитанников школы-интерната «Черемушки» </a:t>
            </a:r>
            <a:r>
              <a:rPr lang="ru-RU" b="1" i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(под </a:t>
            </a:r>
            <a:r>
              <a:rPr lang="ru-RU" b="1" i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рук. Перевозчиковой  </a:t>
            </a:r>
            <a:r>
              <a:rPr lang="ru-RU" b="1" i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Е.В. </a:t>
            </a:r>
            <a:r>
              <a:rPr lang="ru-RU" b="1" i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и Х </a:t>
            </a:r>
            <a:endParaRPr lang="ru-RU" b="1" i="1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5567051"/>
            <a:ext cx="885698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b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Под аплодисменты зрительного зала им вручили благодарственные письма и памятные подарки.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6296481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dirty="0">
                <a:solidFill>
                  <a:srgbClr val="FF0000"/>
                </a:solidFill>
              </a:rPr>
              <a:t>Ответственный за </a:t>
            </a:r>
            <a:r>
              <a:rPr lang="ru-RU" sz="2000" b="1" dirty="0" smtClean="0">
                <a:solidFill>
                  <a:srgbClr val="FF0000"/>
                </a:solidFill>
              </a:rPr>
              <a:t>мероприятие Кравчук </a:t>
            </a:r>
            <a:r>
              <a:rPr lang="ru-RU" sz="2000" b="1" dirty="0">
                <a:solidFill>
                  <a:srgbClr val="FF0000"/>
                </a:solidFill>
              </a:rPr>
              <a:t>Т.А.</a:t>
            </a:r>
          </a:p>
        </p:txBody>
      </p:sp>
      <p:pic>
        <p:nvPicPr>
          <p:cNvPr id="2050" name="Picture 2" descr="E:\фото\о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83848"/>
            <a:ext cx="2785537" cy="154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26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-19288"/>
            <a:ext cx="8892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kern="0" dirty="0" smtClean="0">
                <a:solidFill>
                  <a:srgbClr val="FF0000"/>
                </a:solidFill>
                <a:latin typeface="Candara"/>
              </a:rPr>
              <a:t>7 </a:t>
            </a:r>
            <a:r>
              <a:rPr lang="ru-RU" sz="2800" b="1" i="1" kern="0" dirty="0">
                <a:solidFill>
                  <a:srgbClr val="FF0000"/>
                </a:solidFill>
                <a:latin typeface="Candara"/>
              </a:rPr>
              <a:t>марта 2016 года</a:t>
            </a:r>
            <a:br>
              <a:rPr lang="ru-RU" sz="2800" b="1" i="1" kern="0" dirty="0">
                <a:solidFill>
                  <a:srgbClr val="FF0000"/>
                </a:solidFill>
                <a:latin typeface="Candara"/>
              </a:rPr>
            </a:br>
            <a:r>
              <a:rPr lang="ru-RU" sz="2800" b="1" i="1" kern="0" dirty="0" smtClean="0">
                <a:solidFill>
                  <a:srgbClr val="0000FF"/>
                </a:solidFill>
                <a:latin typeface="Candara"/>
              </a:rPr>
              <a:t>конкурсная развлекательная  </a:t>
            </a:r>
            <a:r>
              <a:rPr lang="ru-RU" sz="2800" b="1" i="1" kern="0" dirty="0">
                <a:solidFill>
                  <a:srgbClr val="0000FF"/>
                </a:solidFill>
                <a:latin typeface="Candara"/>
              </a:rPr>
              <a:t>программа </a:t>
            </a:r>
            <a:endParaRPr lang="ru-RU" sz="2800" b="1" i="1" kern="0" dirty="0" smtClean="0">
              <a:solidFill>
                <a:srgbClr val="0000FF"/>
              </a:solidFill>
              <a:latin typeface="Candara"/>
            </a:endParaRPr>
          </a:p>
          <a:p>
            <a:pPr algn="ctr"/>
            <a:r>
              <a:rPr lang="ru-RU" sz="3200" b="1" i="1" kern="0" dirty="0" smtClean="0">
                <a:solidFill>
                  <a:srgbClr val="000099"/>
                </a:solidFill>
                <a:latin typeface="Candara"/>
              </a:rPr>
              <a:t> </a:t>
            </a:r>
            <a:r>
              <a:rPr lang="ru-RU" sz="3200" b="1" kern="0" dirty="0" smtClean="0">
                <a:solidFill>
                  <a:srgbClr val="FF0000"/>
                </a:solidFill>
                <a:latin typeface="Candara"/>
              </a:rPr>
              <a:t>«А ну-ка, девочки!»</a:t>
            </a:r>
            <a:r>
              <a:rPr lang="ru-RU" sz="3200" kern="0" dirty="0">
                <a:solidFill>
                  <a:srgbClr val="FF0000"/>
                </a:solidFill>
              </a:rPr>
              <a:t/>
            </a:r>
            <a:br>
              <a:rPr lang="ru-RU" sz="3200" kern="0" dirty="0">
                <a:solidFill>
                  <a:srgbClr val="FF0000"/>
                </a:solidFill>
              </a:rPr>
            </a:br>
            <a:endParaRPr lang="ru-RU" sz="3200" dirty="0"/>
          </a:p>
        </p:txBody>
      </p:sp>
      <p:pic>
        <p:nvPicPr>
          <p:cNvPr id="2051" name="Picture 3" descr="E:\фото\А ну-ка, девочки\а ну-ка, девочки\SDC101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4" y="2675758"/>
            <a:ext cx="1715484" cy="114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фото\А ну-ка, девочки\а ну-ка, девочки\SDC101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46327" y="2655322"/>
            <a:ext cx="1816603" cy="121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фото\А ну-ка, девочки\а ну-ка, девочки\SDC101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75758"/>
            <a:ext cx="1391115" cy="119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фото\А ну-ка, девочки\а ну-ка, девочки\SDC101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073" y="2675758"/>
            <a:ext cx="1784496" cy="119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фото\А ну-ка, девочки\а ну-ка, девочки\SDC101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944928"/>
            <a:ext cx="980844" cy="147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:\фото\А ну-ка, девочки\а ну-ка, девочки\SDC101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44928"/>
            <a:ext cx="1008112" cy="151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E:\фото\А ну-ка, девочки\а ну-ка, девочки\SDC1015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766" y="2590854"/>
            <a:ext cx="819706" cy="122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903" y="1425375"/>
            <a:ext cx="9096384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ru-RU" sz="1600" b="1" i="1" dirty="0" smtClean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Праздник марта, весны, начиная с 1913 года,  женщины возвели в свою собственность. И  праздничный ритуал идеально прекрасен: все для женщины, все в ее честь!</a:t>
            </a:r>
            <a:r>
              <a:rPr lang="ru-RU" sz="1600" b="1" i="1" dirty="0">
                <a:solidFill>
                  <a:srgbClr val="0000FF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Немаловажны поздравления, рыцарские жесты и знаки внимания в этот день и для девочек. </a:t>
            </a:r>
          </a:p>
          <a:p>
            <a:pPr lvl="0">
              <a:lnSpc>
                <a:spcPct val="115000"/>
              </a:lnSpc>
            </a:pPr>
            <a:endParaRPr lang="ru-RU" b="1" dirty="0" smtClean="0">
              <a:solidFill>
                <a:srgbClr val="0000FF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60" y="3956601"/>
            <a:ext cx="90203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Чтобы показать свои умения, девочки создали </a:t>
            </a:r>
            <a:r>
              <a:rPr lang="ru-RU" b="1" i="1" dirty="0">
                <a:solidFill>
                  <a:srgbClr val="000099"/>
                </a:solidFill>
                <a:latin typeface="Century Gothic" panose="020B0502020202020204" pitchFamily="34" charset="0"/>
              </a:rPr>
              <a:t>2 команды:  «Ласковые»  и «Нежные</a:t>
            </a:r>
            <a:r>
              <a:rPr lang="ru-RU" b="1" i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»… </a:t>
            </a:r>
            <a:r>
              <a:rPr lang="ru-RU" b="1" i="1" dirty="0">
                <a:solidFill>
                  <a:srgbClr val="000099"/>
                </a:solidFill>
                <a:latin typeface="Century Gothic" panose="020B0502020202020204" pitchFamily="34" charset="0"/>
              </a:rPr>
              <a:t>Состязались в составлении букета из цветов, подаренных мальчиками, завязывании платков, уборке мусора, других конкурсов и заданий…</a:t>
            </a:r>
          </a:p>
          <a:p>
            <a:pPr algn="ctr"/>
            <a:endParaRPr lang="ru-RU" b="1" i="1" dirty="0" smtClean="0">
              <a:solidFill>
                <a:srgbClr val="0E045C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84253" y="5301208"/>
            <a:ext cx="62646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А в заключении, все по очереди рисовали черты лица, чтобы в итоге получился вот такой портрет «идеального мужчины».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6385585"/>
            <a:ext cx="848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dirty="0">
                <a:solidFill>
                  <a:srgbClr val="FF0000"/>
                </a:solidFill>
              </a:rPr>
              <a:t>Ответственный за мероприятие Кравчук Т.А.</a:t>
            </a:r>
          </a:p>
        </p:txBody>
      </p:sp>
    </p:spTree>
    <p:extLst>
      <p:ext uri="{BB962C8B-B14F-4D97-AF65-F5344CB8AC3E}">
        <p14:creationId xmlns:p14="http://schemas.microsoft.com/office/powerpoint/2010/main" val="150049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kern="0" dirty="0">
                <a:solidFill>
                  <a:srgbClr val="FF0000"/>
                </a:solidFill>
                <a:latin typeface="Candara"/>
              </a:rPr>
              <a:t>Районный смотр-конкурс программ, посвященный 70-й годовщине Победы в Великой Отечественной войне</a:t>
            </a:r>
            <a:endParaRPr lang="ru-RU" sz="3600" dirty="0">
              <a:solidFill>
                <a:prstClr val="black"/>
              </a:solidFill>
            </a:endParaRPr>
          </a:p>
        </p:txBody>
      </p:sp>
      <p:pic>
        <p:nvPicPr>
          <p:cNvPr id="5122" name="Picture 2" descr="H:\ЛИЧНЫЕ ФОТО\2. Я и Вова\image (1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6" y="1967047"/>
            <a:ext cx="49685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 smtClean="0">
                <a:solidFill>
                  <a:srgbClr val="0E045C"/>
                </a:solidFill>
                <a:latin typeface="Verdana"/>
                <a:ea typeface="Calibri"/>
                <a:cs typeface="Times New Roman"/>
              </a:rPr>
              <a:t>Каждый Дом культуры района должен был подготовить и показать жюри смотровую программу, тема которой была о поэтах, писателях времен ВОВ.</a:t>
            </a:r>
          </a:p>
          <a:p>
            <a:pPr lvl="0" algn="ctr"/>
            <a:r>
              <a:rPr lang="ru-RU" sz="2000" b="1" i="1" dirty="0" smtClean="0">
                <a:solidFill>
                  <a:srgbClr val="0E045C"/>
                </a:solidFill>
                <a:latin typeface="Verdana"/>
                <a:cs typeface="Times New Roman"/>
              </a:rPr>
              <a:t>Наш Дом культуры показал программу по творчеству </a:t>
            </a:r>
            <a:r>
              <a:rPr lang="ru-RU" sz="2000" b="1" i="1" dirty="0" err="1" smtClean="0">
                <a:solidFill>
                  <a:srgbClr val="0E045C"/>
                </a:solidFill>
                <a:latin typeface="Verdana"/>
                <a:cs typeface="Times New Roman"/>
              </a:rPr>
              <a:t>М.Исаковского</a:t>
            </a:r>
            <a:endParaRPr lang="ru-RU" sz="2000" b="1" i="1" dirty="0" smtClean="0">
              <a:solidFill>
                <a:srgbClr val="0E045C"/>
              </a:solidFill>
              <a:latin typeface="Verdana"/>
              <a:cs typeface="Times New Roman"/>
            </a:endParaRPr>
          </a:p>
          <a:p>
            <a:pPr lvl="0" algn="ctr"/>
            <a:r>
              <a:rPr lang="ru-RU" sz="2000" b="1" i="1" dirty="0" smtClean="0">
                <a:solidFill>
                  <a:srgbClr val="0E045C"/>
                </a:solidFill>
                <a:latin typeface="Verdana"/>
                <a:cs typeface="Times New Roman"/>
              </a:rPr>
              <a:t> «Он воевал стихом и песней».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229200"/>
            <a:ext cx="80351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C00000"/>
                </a:solidFill>
                <a:latin typeface="Verdana"/>
                <a:cs typeface="Times New Roman"/>
              </a:rPr>
              <a:t>Были подведены итоги и </a:t>
            </a:r>
            <a:r>
              <a:rPr lang="ru-RU" sz="2400" b="1" i="1" dirty="0" err="1">
                <a:solidFill>
                  <a:srgbClr val="C00000"/>
                </a:solidFill>
                <a:latin typeface="Verdana"/>
                <a:cs typeface="Times New Roman"/>
              </a:rPr>
              <a:t>Чаинский</a:t>
            </a:r>
            <a:r>
              <a:rPr lang="ru-RU" sz="2400" b="1" i="1" dirty="0">
                <a:solidFill>
                  <a:srgbClr val="C00000"/>
                </a:solidFill>
                <a:latin typeface="Verdana"/>
                <a:cs typeface="Times New Roman"/>
              </a:rPr>
              <a:t> Дом культуры занял 2-е место среди всех клубов и ДК района!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0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983"/>
            <a:ext cx="9144000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kern="0" dirty="0">
                <a:solidFill>
                  <a:srgbClr val="FF0000"/>
                </a:solidFill>
                <a:latin typeface="Candara"/>
              </a:rPr>
              <a:t>11 марта 2016 года</a:t>
            </a:r>
            <a:br>
              <a:rPr lang="ru-RU" sz="3200" b="1" i="1" kern="0" dirty="0">
                <a:solidFill>
                  <a:srgbClr val="FF0000"/>
                </a:solidFill>
                <a:latin typeface="Candara"/>
              </a:rPr>
            </a:br>
            <a:r>
              <a:rPr lang="ru-RU" sz="2800" b="1" i="1" kern="0" dirty="0">
                <a:solidFill>
                  <a:srgbClr val="0000FF"/>
                </a:solidFill>
                <a:latin typeface="Candara"/>
              </a:rPr>
              <a:t>обрядовые посиделки</a:t>
            </a:r>
          </a:p>
          <a:p>
            <a:pPr lvl="0" algn="ctr"/>
            <a:r>
              <a:rPr lang="ru-RU" sz="2800" b="1" i="1" kern="0" dirty="0">
                <a:solidFill>
                  <a:srgbClr val="000099"/>
                </a:solidFill>
                <a:latin typeface="Candara"/>
              </a:rPr>
              <a:t> </a:t>
            </a:r>
            <a:r>
              <a:rPr lang="ru-RU" sz="2800" b="1" kern="0" dirty="0">
                <a:solidFill>
                  <a:srgbClr val="FF0000"/>
                </a:solidFill>
                <a:latin typeface="Candara"/>
              </a:rPr>
              <a:t>«Как на </a:t>
            </a:r>
            <a:r>
              <a:rPr lang="ru-RU" sz="2800" b="1" kern="0" dirty="0" smtClean="0">
                <a:solidFill>
                  <a:srgbClr val="FF0000"/>
                </a:solidFill>
                <a:latin typeface="Candara"/>
              </a:rPr>
              <a:t>Масленой </a:t>
            </a:r>
            <a:r>
              <a:rPr lang="ru-RU" sz="2800" b="1" kern="0" dirty="0">
                <a:solidFill>
                  <a:srgbClr val="FF0000"/>
                </a:solidFill>
                <a:latin typeface="Candara"/>
              </a:rPr>
              <a:t>неделе…»</a:t>
            </a:r>
            <a:r>
              <a:rPr lang="ru-RU" sz="2800" kern="0" dirty="0">
                <a:solidFill>
                  <a:srgbClr val="FF0000"/>
                </a:solidFill>
              </a:rPr>
              <a:t/>
            </a:r>
            <a:br>
              <a:rPr lang="ru-RU" sz="2800" kern="0" dirty="0">
                <a:solidFill>
                  <a:srgbClr val="FF0000"/>
                </a:solidFill>
              </a:rPr>
            </a:br>
            <a:endParaRPr lang="ru-RU" sz="2800" dirty="0">
              <a:solidFill>
                <a:prstClr val="black"/>
              </a:solidFill>
            </a:endParaRP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endParaRPr lang="ru-RU" sz="2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460784"/>
            <a:ext cx="86044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Блины- одно из самых древних изделий русской кухни. Разные поверья и традиции связаны у русских людей с блинами. Формой  солнца – блин является символом Масленицы, ладных браков, хороших урожаев…</a:t>
            </a:r>
            <a:r>
              <a:rPr lang="ru-RU" b="1" i="1" dirty="0">
                <a:solidFill>
                  <a:srgbClr val="0000FF"/>
                </a:solidFill>
                <a:latin typeface="Century Gothic" panose="020B0502020202020204" pitchFamily="34" charset="0"/>
              </a:rPr>
              <a:t>Руководствуясь пословицами  «Как на Масляной неделе к потолку блины летели», «Блины брюха не портят»,  «Блин – добро не один» на праздниках поедали огромное количество </a:t>
            </a:r>
            <a:r>
              <a:rPr lang="ru-RU" b="1" i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блинов.    </a:t>
            </a:r>
            <a:endParaRPr lang="ru-RU" dirty="0">
              <a:solidFill>
                <a:srgbClr val="0000FF"/>
              </a:solidFill>
            </a:endParaRPr>
          </a:p>
          <a:p>
            <a:endParaRPr lang="ru-RU" b="1" i="1" dirty="0" smtClean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3382833"/>
            <a:ext cx="58361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Посиделки за чаем, (с разной начинкой блинами, с вареньем, сметаной и медом) проводили в виде «собрания пекарей».  «Председатель собрания» рассказывал о традициях, обрядах, связанных с блинами,</a:t>
            </a:r>
          </a:p>
          <a:p>
            <a:pPr algn="ctr"/>
            <a:r>
              <a:rPr lang="ru-RU" b="1" i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 а присутствующие задавали заранее заготовленные шуточные  вопросы. </a:t>
            </a:r>
          </a:p>
          <a:p>
            <a:pPr algn="ctr"/>
            <a:r>
              <a:rPr lang="ru-RU" b="1" i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В итоге – «…все </a:t>
            </a:r>
            <a:r>
              <a:rPr lang="ru-RU" b="1" i="1" dirty="0" err="1" smtClean="0">
                <a:solidFill>
                  <a:srgbClr val="000099"/>
                </a:solidFill>
                <a:latin typeface="Century Gothic" panose="020B0502020202020204" pitchFamily="34" charset="0"/>
              </a:rPr>
              <a:t>блиночков</a:t>
            </a:r>
            <a:r>
              <a:rPr lang="ru-RU" b="1" i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 захотели, все </a:t>
            </a:r>
          </a:p>
          <a:p>
            <a:pPr algn="ctr"/>
            <a:r>
              <a:rPr lang="ru-RU" b="1" i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давно блинов не ели, пара порций – </a:t>
            </a:r>
          </a:p>
          <a:p>
            <a:pPr algn="ctr"/>
            <a:r>
              <a:rPr lang="ru-RU" b="1" i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в самый раз, все начали есть сейчас…»</a:t>
            </a:r>
            <a:endParaRPr lang="ru-RU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6245155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dirty="0">
                <a:solidFill>
                  <a:srgbClr val="FF0000"/>
                </a:solidFill>
              </a:rPr>
              <a:t>Ответственный за мероприятие Кравчук Т.А.</a:t>
            </a:r>
          </a:p>
        </p:txBody>
      </p:sp>
      <p:pic>
        <p:nvPicPr>
          <p:cNvPr id="4098" name="Picture 2" descr="E:\МОЁ-Ё\1. разное разнести\6. узор, оформление\razdeliteli_00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48220"/>
            <a:ext cx="3240360" cy="32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фото\посиделки кКАК НА МАСЛЯНОЙ\SDC10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560" y="3382833"/>
            <a:ext cx="3324416" cy="249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02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2130"/>
            <a:ext cx="92890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kern="0" dirty="0">
                <a:solidFill>
                  <a:srgbClr val="FF0000"/>
                </a:solidFill>
                <a:latin typeface="Candara"/>
              </a:rPr>
              <a:t>11 марта 2016 года</a:t>
            </a:r>
            <a:br>
              <a:rPr lang="ru-RU" sz="3200" b="1" i="1" kern="0" dirty="0">
                <a:solidFill>
                  <a:srgbClr val="FF0000"/>
                </a:solidFill>
                <a:latin typeface="Candara"/>
              </a:rPr>
            </a:br>
            <a:r>
              <a:rPr lang="ru-RU" sz="2800" b="1" i="1" kern="0" dirty="0" smtClean="0">
                <a:solidFill>
                  <a:srgbClr val="0000FF"/>
                </a:solidFill>
                <a:latin typeface="Candara"/>
              </a:rPr>
              <a:t>игровая развлекательная программа</a:t>
            </a:r>
          </a:p>
          <a:p>
            <a:pPr lvl="0" algn="ctr"/>
            <a:r>
              <a:rPr lang="ru-RU" sz="2800" b="1" i="1" kern="0" dirty="0" smtClean="0">
                <a:solidFill>
                  <a:srgbClr val="000099"/>
                </a:solidFill>
                <a:latin typeface="Candara"/>
              </a:rPr>
              <a:t>      </a:t>
            </a:r>
            <a:r>
              <a:rPr lang="ru-RU" sz="2800" b="1" kern="0" dirty="0" smtClean="0">
                <a:solidFill>
                  <a:srgbClr val="FF0000"/>
                </a:solidFill>
                <a:latin typeface="Candara"/>
              </a:rPr>
              <a:t>«Масленицу провожаем – Весну встречаем!»</a:t>
            </a:r>
            <a:endParaRPr lang="ru-RU" dirty="0"/>
          </a:p>
        </p:txBody>
      </p:sp>
      <p:pic>
        <p:nvPicPr>
          <p:cNvPr id="2051" name="Picture 3" descr="E:\фото\Масленица (Валя)\в сайт\SDC10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1" y="4221088"/>
            <a:ext cx="3768067" cy="213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фото\Масленица (Валя)\SDC102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2" y="1245581"/>
            <a:ext cx="1264730" cy="26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5712" y="1535780"/>
            <a:ext cx="34843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Развлекательную программу 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для </a:t>
            </a:r>
            <a:r>
              <a:rPr lang="ru-RU" b="1" dirty="0">
                <a:solidFill>
                  <a:srgbClr val="0000FF"/>
                </a:solidFill>
              </a:rPr>
              <a:t>детей в </a:t>
            </a:r>
            <a:r>
              <a:rPr lang="ru-RU" b="1" dirty="0" smtClean="0">
                <a:solidFill>
                  <a:srgbClr val="0000FF"/>
                </a:solidFill>
              </a:rPr>
              <a:t>последний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день </a:t>
            </a:r>
            <a:r>
              <a:rPr lang="ru-RU" b="1" dirty="0">
                <a:solidFill>
                  <a:srgbClr val="0000FF"/>
                </a:solidFill>
              </a:rPr>
              <a:t>Масленицы проводили </a:t>
            </a:r>
            <a:endParaRPr lang="ru-RU" b="1" dirty="0" smtClean="0">
              <a:solidFill>
                <a:srgbClr val="0000FF"/>
              </a:solidFill>
            </a:endParaRPr>
          </a:p>
          <a:p>
            <a:pPr algn="ctr"/>
            <a:r>
              <a:rPr lang="ru-RU" b="1" dirty="0">
                <a:solidFill>
                  <a:srgbClr val="0000FF"/>
                </a:solidFill>
              </a:rPr>
              <a:t>т</a:t>
            </a:r>
            <a:r>
              <a:rPr lang="ru-RU" b="1" dirty="0" smtClean="0">
                <a:solidFill>
                  <a:srgbClr val="0000FF"/>
                </a:solidFill>
              </a:rPr>
              <a:t>ри сказочных </a:t>
            </a:r>
            <a:r>
              <a:rPr lang="ru-RU" b="1" dirty="0">
                <a:solidFill>
                  <a:srgbClr val="0000FF"/>
                </a:solidFill>
              </a:rPr>
              <a:t>героя: </a:t>
            </a:r>
            <a:endParaRPr lang="ru-RU" b="1" dirty="0" smtClean="0">
              <a:solidFill>
                <a:srgbClr val="0000FF"/>
              </a:solidFill>
            </a:endParaRPr>
          </a:p>
          <a:p>
            <a:pPr algn="ctr"/>
            <a:r>
              <a:rPr lang="ru-RU" b="1" dirty="0" smtClean="0">
                <a:solidFill>
                  <a:srgbClr val="0000FF"/>
                </a:solidFill>
              </a:rPr>
              <a:t>Скоморох, Весна и Блин...</a:t>
            </a:r>
          </a:p>
          <a:p>
            <a:pPr lvl="0" algn="ctr"/>
            <a:r>
              <a:rPr lang="ru-RU" b="1" dirty="0">
                <a:solidFill>
                  <a:srgbClr val="0000FF"/>
                </a:solidFill>
              </a:rPr>
              <a:t>Дети организовали 2 команды: </a:t>
            </a:r>
            <a:r>
              <a:rPr lang="ru-RU" b="1" dirty="0" smtClean="0">
                <a:solidFill>
                  <a:srgbClr val="0000FF"/>
                </a:solidFill>
              </a:rPr>
              <a:t>команду Блина и  команду Скомороха.</a:t>
            </a:r>
            <a:endParaRPr lang="ru-RU" b="1" dirty="0">
              <a:solidFill>
                <a:srgbClr val="0000FF"/>
              </a:solidFill>
            </a:endParaRPr>
          </a:p>
          <a:p>
            <a:endParaRPr lang="ru-RU" b="1" dirty="0" smtClean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90216" y="3996888"/>
            <a:ext cx="36900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00FF"/>
                </a:solidFill>
              </a:rPr>
              <a:t>Для определения победителей, все члены команд должны были выполнить определенные задания  Весны…</a:t>
            </a:r>
          </a:p>
          <a:p>
            <a:pPr lvl="0" algn="ctr"/>
            <a:r>
              <a:rPr lang="ru-RU" b="1" dirty="0" smtClean="0">
                <a:solidFill>
                  <a:srgbClr val="0000FF"/>
                </a:solidFill>
              </a:rPr>
              <a:t>Например, кто быстрее перенесет в </a:t>
            </a:r>
            <a:r>
              <a:rPr lang="ru-RU" b="1" dirty="0">
                <a:solidFill>
                  <a:srgbClr val="0000FF"/>
                </a:solidFill>
              </a:rPr>
              <a:t>сковородах «блины</a:t>
            </a:r>
            <a:r>
              <a:rPr lang="ru-RU" b="1" dirty="0" smtClean="0">
                <a:solidFill>
                  <a:srgbClr val="0000FF"/>
                </a:solidFill>
              </a:rPr>
              <a:t>», правильно </a:t>
            </a:r>
          </a:p>
          <a:p>
            <a:pPr lvl="0" algn="ctr"/>
            <a:r>
              <a:rPr lang="ru-RU" b="1" dirty="0" smtClean="0">
                <a:solidFill>
                  <a:srgbClr val="0000FF"/>
                </a:solidFill>
              </a:rPr>
              <a:t>отгадает загадки…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2057" name="Picture 9" descr="E:\фото\Масленица (Валя)\SDC102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441" y="1591390"/>
            <a:ext cx="1753543" cy="230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:\фото\Масленица (Валя)\в сайт\SDC102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666" y="1603752"/>
            <a:ext cx="1440160" cy="228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E:\фото\Масленица (Валя)\в сайт\SDC10240 -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121103"/>
            <a:ext cx="1586216" cy="245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95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фото\Масленица (Валя)\в сайт\SDC10253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07" y="3619573"/>
            <a:ext cx="2769388" cy="260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6237312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dirty="0">
                <a:solidFill>
                  <a:srgbClr val="FF0000"/>
                </a:solidFill>
              </a:rPr>
              <a:t>Ответственный за </a:t>
            </a:r>
            <a:r>
              <a:rPr lang="ru-RU" sz="2000" b="1" dirty="0" smtClean="0">
                <a:solidFill>
                  <a:srgbClr val="FF0000"/>
                </a:solidFill>
              </a:rPr>
              <a:t>мероприятие </a:t>
            </a:r>
            <a:r>
              <a:rPr lang="ru-RU" sz="2000" b="1" dirty="0" err="1" smtClean="0">
                <a:solidFill>
                  <a:srgbClr val="FF0000"/>
                </a:solidFill>
              </a:rPr>
              <a:t>Куусмаа</a:t>
            </a:r>
            <a:r>
              <a:rPr lang="ru-RU" sz="2000" b="1" dirty="0" smtClean="0">
                <a:solidFill>
                  <a:srgbClr val="FF0000"/>
                </a:solidFill>
              </a:rPr>
              <a:t> В. А.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5" name="Picture 5" descr="E:\фото\Масленица (Валя)\в сайт\SDC102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6724"/>
            <a:ext cx="3319216" cy="221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фото\Масленица (Валя)\в сайт\SDC102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08" y="180914"/>
            <a:ext cx="2668588" cy="226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4668329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b="1" i="1" dirty="0" smtClean="0">
                <a:solidFill>
                  <a:srgbClr val="0000FF"/>
                </a:solidFill>
              </a:rPr>
              <a:t>В заключении все дети сели за стол, чтобы попить чаю с блинами и сладостями...</a:t>
            </a:r>
            <a:endParaRPr lang="ru-RU" sz="2000" b="1" i="1" dirty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5421" y="2564904"/>
            <a:ext cx="869906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00FF"/>
                </a:solidFill>
              </a:rPr>
              <a:t>А так же: пробежит в мешках, перетянет </a:t>
            </a:r>
            <a:r>
              <a:rPr lang="ru-RU" sz="2000" b="1" i="1" dirty="0">
                <a:solidFill>
                  <a:srgbClr val="0000FF"/>
                </a:solidFill>
              </a:rPr>
              <a:t>канат, </a:t>
            </a:r>
            <a:endParaRPr lang="ru-RU" sz="2000" b="1" i="1" dirty="0" smtClean="0">
              <a:solidFill>
                <a:srgbClr val="0000FF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0000FF"/>
                </a:solidFill>
              </a:rPr>
              <a:t>попадет </a:t>
            </a:r>
            <a:r>
              <a:rPr lang="ru-RU" sz="2000" b="1" i="1" dirty="0">
                <a:solidFill>
                  <a:srgbClr val="0000FF"/>
                </a:solidFill>
              </a:rPr>
              <a:t>мячом в </a:t>
            </a:r>
            <a:r>
              <a:rPr lang="ru-RU" sz="2000" b="1" i="1" dirty="0" smtClean="0">
                <a:solidFill>
                  <a:srgbClr val="0000FF"/>
                </a:solidFill>
              </a:rPr>
              <a:t>обруч.</a:t>
            </a:r>
          </a:p>
          <a:p>
            <a:pPr algn="ctr"/>
            <a:r>
              <a:rPr lang="ru-RU" sz="2000" b="1" i="1" dirty="0" smtClean="0">
                <a:solidFill>
                  <a:srgbClr val="0000FF"/>
                </a:solidFill>
              </a:rPr>
              <a:t>Все задания ребята выполняли  с удовольствием и весельем. </a:t>
            </a:r>
          </a:p>
          <a:p>
            <a:pPr algn="ctr"/>
            <a:r>
              <a:rPr lang="ru-RU" sz="2000" b="1" i="1" dirty="0" smtClean="0">
                <a:solidFill>
                  <a:srgbClr val="0000FF"/>
                </a:solidFill>
              </a:rPr>
              <a:t>                                    В итоге, победила «дружба»,  и Весна   </a:t>
            </a:r>
          </a:p>
          <a:p>
            <a:pPr algn="ctr"/>
            <a:r>
              <a:rPr lang="ru-RU" sz="2000" b="1" i="1" dirty="0">
                <a:solidFill>
                  <a:srgbClr val="0000FF"/>
                </a:solidFill>
              </a:rPr>
              <a:t> </a:t>
            </a:r>
            <a:r>
              <a:rPr lang="ru-RU" sz="2000" b="1" i="1" dirty="0" smtClean="0">
                <a:solidFill>
                  <a:srgbClr val="0000FF"/>
                </a:solidFill>
              </a:rPr>
              <a:t>                                        угостила всех присутствующих блинами.</a:t>
            </a:r>
            <a:endParaRPr lang="ru-RU" sz="2000" i="1" dirty="0"/>
          </a:p>
          <a:p>
            <a:endParaRPr lang="ru-RU" dirty="0"/>
          </a:p>
          <a:p>
            <a:r>
              <a:rPr lang="ru-RU" b="1" dirty="0" smtClean="0">
                <a:solidFill>
                  <a:srgbClr val="0000FF"/>
                </a:solidFill>
              </a:rPr>
              <a:t> </a:t>
            </a:r>
            <a:endParaRPr lang="ru-RU" dirty="0"/>
          </a:p>
        </p:txBody>
      </p:sp>
      <p:pic>
        <p:nvPicPr>
          <p:cNvPr id="3076" name="Picture 4" descr="E:\фото\Масленица (Валя)\SDC102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933" y="208076"/>
            <a:ext cx="1322907" cy="223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47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то\3. Мероприятия за 2016 год\Мероприятия за 1 кв. 2016г\каша-пища наша\SDC102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300" y="4205058"/>
            <a:ext cx="2887428" cy="192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фото\3. Мероприятия за 2016 год\Мероприятия за 1 кв. 2016г\каша-пища наша\SDC102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35" y="4304125"/>
            <a:ext cx="2732081" cy="182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фото\3. Мероприятия за 2016 год\Мероприятия за 1 кв. 2016г\каша-пища наша\SDC102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4162" y="-4218518"/>
            <a:ext cx="572611" cy="40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фото\3. Мероприятия за 2016 год\Мероприятия за 1 кв. 2016г\каша-пища наша\SDC102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241611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91450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kern="0" dirty="0" smtClean="0">
                <a:solidFill>
                  <a:srgbClr val="FF0000"/>
                </a:solidFill>
                <a:latin typeface="Candara"/>
              </a:rPr>
              <a:t>20 </a:t>
            </a:r>
            <a:r>
              <a:rPr lang="ru-RU" sz="3200" b="1" i="1" kern="0" dirty="0">
                <a:solidFill>
                  <a:srgbClr val="FF0000"/>
                </a:solidFill>
                <a:latin typeface="Candara"/>
              </a:rPr>
              <a:t>марта 2016 года</a:t>
            </a:r>
            <a:br>
              <a:rPr lang="ru-RU" sz="3200" b="1" i="1" kern="0" dirty="0">
                <a:solidFill>
                  <a:srgbClr val="FF0000"/>
                </a:solidFill>
                <a:latin typeface="Candara"/>
              </a:rPr>
            </a:br>
            <a:r>
              <a:rPr lang="ru-RU" sz="2800" b="1" i="1" kern="0" dirty="0" smtClean="0">
                <a:solidFill>
                  <a:srgbClr val="0000FF"/>
                </a:solidFill>
                <a:latin typeface="Candara"/>
              </a:rPr>
              <a:t>познавательно-игровая </a:t>
            </a:r>
            <a:r>
              <a:rPr lang="ru-RU" sz="2800" b="1" i="1" kern="0" dirty="0">
                <a:solidFill>
                  <a:srgbClr val="0000FF"/>
                </a:solidFill>
                <a:latin typeface="Candara"/>
              </a:rPr>
              <a:t>программа</a:t>
            </a:r>
          </a:p>
          <a:p>
            <a:pPr lvl="0" algn="ctr"/>
            <a:r>
              <a:rPr lang="ru-RU" sz="2800" b="1" i="1" kern="0" dirty="0">
                <a:solidFill>
                  <a:srgbClr val="000099"/>
                </a:solidFill>
                <a:latin typeface="Candara"/>
              </a:rPr>
              <a:t>      </a:t>
            </a:r>
            <a:r>
              <a:rPr lang="ru-RU" sz="2800" b="1" kern="0" dirty="0" smtClean="0">
                <a:solidFill>
                  <a:srgbClr val="FF0000"/>
                </a:solidFill>
                <a:latin typeface="Candara"/>
              </a:rPr>
              <a:t>«Каша –пища наша!»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7024" y="4485175"/>
            <a:ext cx="32943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 smtClean="0">
                <a:solidFill>
                  <a:srgbClr val="0000FF"/>
                </a:solidFill>
              </a:rPr>
              <a:t>А в конце мероприятия </a:t>
            </a:r>
          </a:p>
          <a:p>
            <a:pPr lvl="0" algn="ctr"/>
            <a:r>
              <a:rPr lang="ru-RU" sz="2000" b="1" i="1" dirty="0" smtClean="0">
                <a:solidFill>
                  <a:srgbClr val="0000FF"/>
                </a:solidFill>
              </a:rPr>
              <a:t>Все с </a:t>
            </a:r>
            <a:r>
              <a:rPr lang="ru-RU" sz="2000" b="1" i="1" dirty="0">
                <a:solidFill>
                  <a:srgbClr val="0000FF"/>
                </a:solidFill>
              </a:rPr>
              <a:t>аппетитом ели пшеничную кашу из </a:t>
            </a:r>
          </a:p>
          <a:p>
            <a:pPr lvl="0" algn="ctr"/>
            <a:r>
              <a:rPr lang="ru-RU" sz="2000" b="1" i="1" dirty="0">
                <a:solidFill>
                  <a:srgbClr val="0000FF"/>
                </a:solidFill>
              </a:rPr>
              <a:t>чугунка</a:t>
            </a:r>
          </a:p>
          <a:p>
            <a:pPr lvl="0"/>
            <a:endParaRPr lang="ru-RU" sz="2000" b="1" i="1" dirty="0" smtClean="0"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1539643"/>
            <a:ext cx="61206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Каша во все времена была основным питанием и источником необходимых для человека витамин. Гречневая, манная, рисовая, перловая… С детство входила она в рацион питания.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Чтобы подробнее узнать все о каше, было и проведено познавательное мероприятие для детей.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9940" y="3293969"/>
            <a:ext cx="84885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О традициях русской трапезы, о приготовлении ее, о полезных свойствах узнали дети из беседы, принимая активное участие в различных заданиях, разгадывая загадки и отвечая на вопросы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 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6237312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dirty="0">
                <a:solidFill>
                  <a:srgbClr val="FF0000"/>
                </a:solidFill>
              </a:rPr>
              <a:t>Ответственный за мероприятие </a:t>
            </a:r>
            <a:r>
              <a:rPr lang="ru-RU" sz="2000" b="1" dirty="0" err="1">
                <a:solidFill>
                  <a:srgbClr val="FF0000"/>
                </a:solidFill>
              </a:rPr>
              <a:t>Куусмаа</a:t>
            </a:r>
            <a:r>
              <a:rPr lang="ru-RU" sz="2000" b="1" dirty="0">
                <a:solidFill>
                  <a:srgbClr val="FF0000"/>
                </a:solidFill>
              </a:rPr>
              <a:t> В. А.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15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фото\3. Мероприятия за 2016 год\Мероприятия за 1 кв. 2016г\спортивные сост\SDC102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036" y="1017869"/>
            <a:ext cx="2077043" cy="138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фото\3. Мероприятия за 2016 год\Мероприятия за 1 кв. 2016г\спортивные сост\Новая папка\SDC102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01" y="4006150"/>
            <a:ext cx="2933894" cy="195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фото\3. Мероприятия за 2016 год\Мероприятия за 1 кв. 2016г\спортивные сост\Новая папка\SDC102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5" y="4024456"/>
            <a:ext cx="2500596" cy="200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фото\3. Мероприятия за 2016 год\Мероприятия за 1 кв. 2016г\спортивные сост\Новая папка\SDC103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345" y="4024457"/>
            <a:ext cx="2358402" cy="200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16632"/>
            <a:ext cx="88204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kern="0" dirty="0" smtClean="0">
                <a:solidFill>
                  <a:srgbClr val="FF0000"/>
                </a:solidFill>
                <a:latin typeface="Candara"/>
              </a:rPr>
              <a:t>27 </a:t>
            </a:r>
            <a:r>
              <a:rPr lang="ru-RU" sz="2400" b="1" i="1" kern="0" dirty="0">
                <a:solidFill>
                  <a:srgbClr val="FF0000"/>
                </a:solidFill>
                <a:latin typeface="Candara"/>
              </a:rPr>
              <a:t>марта 2016 года</a:t>
            </a:r>
            <a:br>
              <a:rPr lang="ru-RU" sz="2400" b="1" i="1" kern="0" dirty="0">
                <a:solidFill>
                  <a:srgbClr val="FF0000"/>
                </a:solidFill>
                <a:latin typeface="Candara"/>
              </a:rPr>
            </a:br>
            <a:r>
              <a:rPr lang="ru-RU" sz="2400" b="1" i="1" kern="0" dirty="0" smtClean="0">
                <a:solidFill>
                  <a:srgbClr val="0000FF"/>
                </a:solidFill>
                <a:latin typeface="Candara"/>
              </a:rPr>
              <a:t>спортивная</a:t>
            </a:r>
            <a:r>
              <a:rPr lang="ru-RU" sz="2400" b="1" i="1" kern="0" dirty="0" smtClean="0">
                <a:solidFill>
                  <a:srgbClr val="FF0000"/>
                </a:solidFill>
                <a:latin typeface="Candara"/>
              </a:rPr>
              <a:t> </a:t>
            </a:r>
            <a:r>
              <a:rPr lang="ru-RU" sz="2400" b="1" i="1" kern="0" dirty="0" smtClean="0">
                <a:solidFill>
                  <a:srgbClr val="0000FF"/>
                </a:solidFill>
                <a:latin typeface="Candara"/>
              </a:rPr>
              <a:t>программа</a:t>
            </a:r>
            <a:r>
              <a:rPr lang="ru-RU" sz="2400" b="1" i="1" kern="0" dirty="0">
                <a:solidFill>
                  <a:srgbClr val="000099"/>
                </a:solidFill>
                <a:latin typeface="Candara"/>
              </a:rPr>
              <a:t> </a:t>
            </a:r>
            <a:r>
              <a:rPr lang="ru-RU" sz="2400" b="1" i="1" kern="0" dirty="0" smtClean="0">
                <a:solidFill>
                  <a:srgbClr val="000099"/>
                </a:solidFill>
                <a:latin typeface="Candara"/>
              </a:rPr>
              <a:t> </a:t>
            </a:r>
            <a:r>
              <a:rPr lang="ru-RU" sz="2800" b="1" kern="0" dirty="0" smtClean="0">
                <a:solidFill>
                  <a:srgbClr val="FF0000"/>
                </a:solidFill>
                <a:latin typeface="Candara"/>
              </a:rPr>
              <a:t>«</a:t>
            </a:r>
            <a:r>
              <a:rPr lang="ru-RU" sz="2800" b="1" kern="0" dirty="0">
                <a:solidFill>
                  <a:srgbClr val="FF0000"/>
                </a:solidFill>
                <a:latin typeface="Candara"/>
              </a:rPr>
              <a:t>Мама и я – спортивная семья!»</a:t>
            </a:r>
            <a:endParaRPr lang="ru-RU" sz="2800" b="1" i="1" kern="0" dirty="0">
              <a:solidFill>
                <a:srgbClr val="0000FF"/>
              </a:solidFill>
              <a:latin typeface="Candara"/>
            </a:endParaRPr>
          </a:p>
        </p:txBody>
      </p:sp>
      <p:pic>
        <p:nvPicPr>
          <p:cNvPr id="11" name="Picture 8" descr="E:\фото\3. Мероприятия за 2016 год\Мероприятия за 1 кв. 2016г\спортивные сост\Новая папка\SDC103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36" y="964493"/>
            <a:ext cx="1224136" cy="146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09184"/>
            <a:ext cx="1658937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36" y="1017869"/>
            <a:ext cx="1762125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3354" y="2441398"/>
            <a:ext cx="83594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3 команды участников и жюри</a:t>
            </a:r>
            <a:endParaRPr lang="ru-RU" sz="2000" i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2569" y="2924944"/>
            <a:ext cx="8595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Задания для всех трех команд были одинаковые, победители же в каждом соревновании менялись. И мамы и дети наравне выполняли все условия.  Это было…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5612" y="6064295"/>
            <a:ext cx="25506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</a:rPr>
              <a:t>перетягивание каната</a:t>
            </a:r>
            <a:endParaRPr lang="ru-RU" sz="1600" i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34320" y="6068517"/>
            <a:ext cx="27270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</a:rPr>
              <a:t>бег в картонных ящиках</a:t>
            </a:r>
            <a:endParaRPr lang="ru-RU" sz="1600" i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98733" y="6068517"/>
            <a:ext cx="2573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</a:rPr>
              <a:t>перенесение </a:t>
            </a:r>
            <a:r>
              <a:rPr lang="ru-RU" sz="1600" b="1" i="1" dirty="0" err="1" smtClean="0">
                <a:solidFill>
                  <a:srgbClr val="C00000"/>
                </a:solidFill>
              </a:rPr>
              <a:t>тенисного</a:t>
            </a:r>
            <a:endParaRPr lang="ru-RU" sz="1600" b="1" i="1" dirty="0" smtClean="0">
              <a:solidFill>
                <a:srgbClr val="C00000"/>
              </a:solidFill>
            </a:endParaRPr>
          </a:p>
          <a:p>
            <a:pPr lvl="0" algn="ctr"/>
            <a:r>
              <a:rPr lang="ru-RU" sz="1600" b="1" i="1" dirty="0" smtClean="0">
                <a:solidFill>
                  <a:srgbClr val="C00000"/>
                </a:solidFill>
              </a:rPr>
              <a:t> шарика</a:t>
            </a:r>
            <a:endParaRPr lang="ru-RU" sz="1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7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E:\фото\3. Мероприятия за 2016 год\Мероприятия за 1 кв. 2016г\спортивные сост\Новая папка\SDC103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047" y="4127924"/>
            <a:ext cx="3019117" cy="209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E:\фото\3. Мероприятия за 2016 год\Мероприятия за 1 кв. 2016г\спортивные сост\Новая папка\SDC103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703" y="2144852"/>
            <a:ext cx="1474245" cy="174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:\фото\3. Мероприятия за 2016 год\Мероприятия за 1 кв. 2016г\спортивные сост\Новая папка\SDC102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4021"/>
            <a:ext cx="2736304" cy="182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137474"/>
            <a:ext cx="32969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0000FF"/>
                </a:solidFill>
              </a:rPr>
              <a:t>А еще нужно было одеть, а потом раздеть детей (на скорость),  проскакать на шарике определенное расстояние, ответить на вопросы…</a:t>
            </a:r>
            <a:endParaRPr lang="ru-RU" sz="1600" dirty="0">
              <a:solidFill>
                <a:srgbClr val="0000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5566" y="2276872"/>
            <a:ext cx="28482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00FF"/>
                </a:solidFill>
              </a:rPr>
              <a:t>Особенно всем понравился конкурс, в котором дети рулоном туалетной бумаги  обматывали своих мам.</a:t>
            </a:r>
          </a:p>
        </p:txBody>
      </p:sp>
      <p:pic>
        <p:nvPicPr>
          <p:cNvPr id="3083" name="Picture 11" descr="E:\фото\3. Мероприятия за 2016 год\Мероприятия за 1 кв. 2016г\спортивные сост\SDC103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32359"/>
            <a:ext cx="1296143" cy="167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E:\фото\3. Мероприятия за 2016 год\Мероприятия за 1 кв. 2016г\спортивные сост\SDC103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96384"/>
            <a:ext cx="2592288" cy="186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69726" y="6241881"/>
            <a:ext cx="8863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dirty="0">
                <a:solidFill>
                  <a:srgbClr val="FF0000"/>
                </a:solidFill>
              </a:rPr>
              <a:t>Ответственный за мероприятие </a:t>
            </a:r>
            <a:r>
              <a:rPr lang="ru-RU" sz="2000" b="1" dirty="0" err="1">
                <a:solidFill>
                  <a:srgbClr val="FF0000"/>
                </a:solidFill>
              </a:rPr>
              <a:t>Куусмаа</a:t>
            </a:r>
            <a:r>
              <a:rPr lang="ru-RU" sz="2000" b="1" dirty="0">
                <a:solidFill>
                  <a:srgbClr val="FF0000"/>
                </a:solidFill>
              </a:rPr>
              <a:t> В. А.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3087" name="Picture 15" descr="E:\фото\3. Мероприятия за 2016 год\Мероприятия за 1 кв. 2016г\спортивные сост\SDC103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61155"/>
            <a:ext cx="2105794" cy="209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52182" y="4229203"/>
            <a:ext cx="33228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По сумме очков всех конкурсов победила команда «Молния»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Остальные участники команд получили поощрительные призы.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215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88640"/>
            <a:ext cx="85689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kern="0" dirty="0">
                <a:solidFill>
                  <a:srgbClr val="FF0000"/>
                </a:solidFill>
                <a:latin typeface="Candara"/>
              </a:rPr>
              <a:t>6</a:t>
            </a:r>
            <a:r>
              <a:rPr lang="ru-RU" sz="2800" b="1" i="1" kern="0" dirty="0" smtClean="0">
                <a:solidFill>
                  <a:srgbClr val="FF0000"/>
                </a:solidFill>
                <a:latin typeface="Candara"/>
              </a:rPr>
              <a:t> января 2016 </a:t>
            </a:r>
            <a:r>
              <a:rPr lang="ru-RU" sz="2800" b="1" i="1" kern="0" dirty="0">
                <a:solidFill>
                  <a:srgbClr val="FF0000"/>
                </a:solidFill>
                <a:latin typeface="Candara"/>
              </a:rPr>
              <a:t>года</a:t>
            </a:r>
            <a:br>
              <a:rPr lang="ru-RU" sz="2800" b="1" i="1" kern="0" dirty="0">
                <a:solidFill>
                  <a:srgbClr val="FF0000"/>
                </a:solidFill>
                <a:latin typeface="Candara"/>
              </a:rPr>
            </a:br>
            <a:r>
              <a:rPr lang="ru-RU" sz="2800" b="1" i="1" kern="0" dirty="0" smtClean="0">
                <a:solidFill>
                  <a:srgbClr val="000099"/>
                </a:solidFill>
                <a:latin typeface="Candara"/>
              </a:rPr>
              <a:t>детская обрядовая игровая программа</a:t>
            </a:r>
          </a:p>
          <a:p>
            <a:pPr lvl="0" algn="ctr"/>
            <a:r>
              <a:rPr lang="ru-RU" sz="3200" b="1" kern="0" dirty="0" smtClean="0">
                <a:solidFill>
                  <a:srgbClr val="FF0000"/>
                </a:solidFill>
                <a:latin typeface="Candara"/>
              </a:rPr>
              <a:t>«Празднуем Святки – веселые Колядки!»</a:t>
            </a:r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2050" name="Picture 2" descr="E:\фото\Колядки\SDC198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04" y="1718326"/>
            <a:ext cx="2728656" cy="204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фото\Колядки\SDC198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712" y="4878232"/>
            <a:ext cx="2520280" cy="189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20408" y="1772816"/>
            <a:ext cx="57321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E045C"/>
                </a:solidFill>
                <a:latin typeface="Verdana"/>
                <a:ea typeface="Calibri"/>
                <a:cs typeface="Times New Roman"/>
              </a:rPr>
              <a:t>Праздник этот – самый длинный, </a:t>
            </a:r>
          </a:p>
          <a:p>
            <a:pPr algn="ctr"/>
            <a:r>
              <a:rPr lang="ru-RU" sz="2000" b="1" i="1" dirty="0" smtClean="0">
                <a:solidFill>
                  <a:srgbClr val="0E045C"/>
                </a:solidFill>
                <a:latin typeface="Verdana"/>
                <a:ea typeface="Calibri"/>
                <a:cs typeface="Times New Roman"/>
              </a:rPr>
              <a:t>Он веселый и старинный:</a:t>
            </a:r>
          </a:p>
          <a:p>
            <a:pPr algn="ctr"/>
            <a:r>
              <a:rPr lang="ru-RU" sz="2000" b="1" i="1" dirty="0" smtClean="0">
                <a:solidFill>
                  <a:srgbClr val="0E045C"/>
                </a:solidFill>
                <a:latin typeface="Verdana"/>
                <a:cs typeface="Times New Roman"/>
              </a:rPr>
              <a:t>От Рождества и до Крещенья,</a:t>
            </a:r>
          </a:p>
          <a:p>
            <a:pPr algn="ctr"/>
            <a:r>
              <a:rPr lang="ru-RU" sz="2000" b="1" i="1" dirty="0" smtClean="0">
                <a:solidFill>
                  <a:srgbClr val="0E045C"/>
                </a:solidFill>
                <a:latin typeface="Verdana"/>
                <a:cs typeface="Times New Roman"/>
              </a:rPr>
              <a:t>Приготовив угощенья,</a:t>
            </a:r>
          </a:p>
          <a:p>
            <a:pPr algn="ctr"/>
            <a:r>
              <a:rPr lang="ru-RU" sz="2000" b="1" i="1" dirty="0" smtClean="0">
                <a:solidFill>
                  <a:srgbClr val="0E045C"/>
                </a:solidFill>
                <a:latin typeface="Verdana"/>
                <a:cs typeface="Times New Roman"/>
              </a:rPr>
              <a:t>По дворам ходили в Святки,</a:t>
            </a:r>
          </a:p>
          <a:p>
            <a:pPr algn="ctr"/>
            <a:r>
              <a:rPr lang="ru-RU" sz="2000" b="1" i="1" dirty="0" smtClean="0">
                <a:solidFill>
                  <a:srgbClr val="0E045C"/>
                </a:solidFill>
                <a:latin typeface="Verdana"/>
                <a:cs typeface="Times New Roman"/>
              </a:rPr>
              <a:t>Пели разные колядки…</a:t>
            </a:r>
            <a:endParaRPr lang="ru-RU" sz="2000" dirty="0">
              <a:solidFill>
                <a:srgbClr val="0E045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752" y="3861049"/>
            <a:ext cx="92525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  <a:latin typeface="Verdana"/>
                <a:ea typeface="Calibri"/>
                <a:cs typeface="Times New Roman"/>
              </a:rPr>
              <a:t>На программе дети познакомились с историей праздника,</a:t>
            </a:r>
          </a:p>
          <a:p>
            <a:pPr algn="ctr"/>
            <a:r>
              <a:rPr lang="ru-RU" b="1" i="1" dirty="0" smtClean="0">
                <a:solidFill>
                  <a:srgbClr val="0000FF"/>
                </a:solidFill>
                <a:latin typeface="Verdana"/>
                <a:ea typeface="Calibri"/>
                <a:cs typeface="Times New Roman"/>
              </a:rPr>
              <a:t> видами гаданий в </a:t>
            </a:r>
            <a:r>
              <a:rPr lang="ru-RU" b="1" i="1" dirty="0">
                <a:solidFill>
                  <a:srgbClr val="0000FF"/>
                </a:solidFill>
                <a:latin typeface="Verdana"/>
                <a:ea typeface="Calibri"/>
                <a:cs typeface="Times New Roman"/>
              </a:rPr>
              <a:t>Крещение, поиграли в традиционные игры наших предков</a:t>
            </a:r>
            <a:r>
              <a:rPr lang="ru-RU" b="1" i="1" dirty="0" smtClean="0">
                <a:solidFill>
                  <a:srgbClr val="0000FF"/>
                </a:solidFill>
                <a:latin typeface="Verdana"/>
                <a:ea typeface="Calibri"/>
                <a:cs typeface="Times New Roman"/>
              </a:rPr>
              <a:t>,</a:t>
            </a:r>
            <a:r>
              <a:rPr lang="ru-RU" b="1" i="1" dirty="0">
                <a:solidFill>
                  <a:srgbClr val="0000FF"/>
                </a:solidFill>
                <a:latin typeface="Verdana"/>
                <a:ea typeface="Calibri"/>
                <a:cs typeface="Times New Roman"/>
              </a:rPr>
              <a:t> которые </a:t>
            </a:r>
            <a:r>
              <a:rPr lang="ru-RU" b="1" i="1" dirty="0" smtClean="0">
                <a:solidFill>
                  <a:srgbClr val="0000FF"/>
                </a:solidFill>
                <a:latin typeface="Verdana"/>
                <a:ea typeface="Calibri"/>
                <a:cs typeface="Times New Roman"/>
              </a:rPr>
              <a:t>сопровождали этот праздник.</a:t>
            </a:r>
            <a:endParaRPr lang="ru-RU" b="1" i="1" dirty="0">
              <a:solidFill>
                <a:srgbClr val="0000FF"/>
              </a:solidFill>
              <a:latin typeface="Verdana"/>
              <a:ea typeface="Calibri"/>
              <a:cs typeface="Times New Roman"/>
            </a:endParaRPr>
          </a:p>
          <a:p>
            <a:pPr algn="ctr"/>
            <a:endParaRPr lang="ru-RU" b="1" i="1" dirty="0">
              <a:solidFill>
                <a:srgbClr val="0000FF"/>
              </a:solidFill>
              <a:latin typeface="Verdana"/>
              <a:ea typeface="Calibri"/>
              <a:cs typeface="Times New Roman"/>
            </a:endParaRPr>
          </a:p>
          <a:p>
            <a:pPr algn="ctr"/>
            <a:endParaRPr lang="ru-RU" b="1" i="1" dirty="0">
              <a:solidFill>
                <a:srgbClr val="0000FF"/>
              </a:solidFill>
              <a:latin typeface="Verdana"/>
              <a:ea typeface="Calibri"/>
              <a:cs typeface="Times New Roman"/>
            </a:endParaRPr>
          </a:p>
          <a:p>
            <a:pPr algn="ctr"/>
            <a:endParaRPr lang="ru-RU" b="1" i="1" dirty="0" smtClean="0">
              <a:solidFill>
                <a:srgbClr val="0000FF"/>
              </a:solidFill>
              <a:latin typeface="Verdana"/>
              <a:ea typeface="Calibri"/>
              <a:cs typeface="Times New Roman"/>
            </a:endParaRPr>
          </a:p>
          <a:p>
            <a:pPr algn="ctr"/>
            <a:r>
              <a:rPr lang="ru-RU" b="1" i="1" dirty="0" smtClean="0">
                <a:solidFill>
                  <a:srgbClr val="0000FF"/>
                </a:solidFill>
                <a:latin typeface="Verdana"/>
                <a:ea typeface="Calibri"/>
                <a:cs typeface="Times New Roman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031467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rgbClr val="0000FF"/>
                </a:solidFill>
                <a:latin typeface="Verdana"/>
                <a:ea typeface="Calibri"/>
                <a:cs typeface="Times New Roman"/>
              </a:rPr>
              <a:t>После программы, со сладостями и  домашней выпечкой...</a:t>
            </a:r>
          </a:p>
          <a:p>
            <a:pPr lvl="0" algn="ctr"/>
            <a:r>
              <a:rPr lang="ru-RU" b="1" i="1" dirty="0">
                <a:solidFill>
                  <a:srgbClr val="0000FF"/>
                </a:solidFill>
                <a:latin typeface="Verdana"/>
                <a:cs typeface="Times New Roman"/>
              </a:rPr>
              <a:t>Сели чай пить – праздник Святочный хвалить…»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878" y="6245579"/>
            <a:ext cx="60412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dirty="0">
                <a:solidFill>
                  <a:srgbClr val="FF0000"/>
                </a:solidFill>
              </a:rPr>
              <a:t>Ответственный за мероприятие Кравчук Т.А</a:t>
            </a:r>
            <a:r>
              <a:rPr lang="ru-RU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954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1700808"/>
            <a:ext cx="4629396" cy="882119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1600" b="1" i="1" dirty="0" smtClean="0">
                <a:solidFill>
                  <a:srgbClr val="0E045C"/>
                </a:solidFill>
                <a:latin typeface="Verdana"/>
                <a:ea typeface="Calibri"/>
                <a:cs typeface="Times New Roman"/>
              </a:rPr>
              <a:t>Традиция колядовать пришла к нам из глубокой древности…Ходить по дворам, из дома в дом, петь «колядки» – пожелания удачи, благосостояния, здоровья и всех благ хозяевам…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1600" b="1" i="1" dirty="0" smtClean="0">
                <a:solidFill>
                  <a:srgbClr val="0E045C"/>
                </a:solidFill>
                <a:latin typeface="Verdana"/>
                <a:cs typeface="Times New Roman"/>
              </a:rPr>
              <a:t>Сохраняя эту традицию, участники художественной самодеятельности решили тоже поздравить с наступающим праздником односельчан.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0"/>
            <a:ext cx="7704856" cy="720080"/>
          </a:xfrm>
        </p:spPr>
        <p:txBody>
          <a:bodyPr>
            <a:normAutofit fontScale="90000"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3600" i="1" kern="0" dirty="0" smtClean="0">
                <a:solidFill>
                  <a:srgbClr val="FF0000"/>
                </a:solidFill>
                <a:effectLst/>
                <a:latin typeface="Candara"/>
                <a:ea typeface="+mn-ea"/>
                <a:cs typeface="+mn-cs"/>
              </a:rPr>
              <a:t>8 </a:t>
            </a:r>
            <a:r>
              <a:rPr lang="ru-RU" sz="3600" i="1" kern="0" dirty="0">
                <a:solidFill>
                  <a:srgbClr val="FF0000"/>
                </a:solidFill>
                <a:effectLst/>
                <a:latin typeface="Candara"/>
                <a:ea typeface="+mn-ea"/>
                <a:cs typeface="+mn-cs"/>
              </a:rPr>
              <a:t>января 2016 года</a:t>
            </a:r>
            <a:br>
              <a:rPr lang="ru-RU" sz="3600" i="1" kern="0" dirty="0">
                <a:solidFill>
                  <a:srgbClr val="FF0000"/>
                </a:solidFill>
                <a:effectLst/>
                <a:latin typeface="Candara"/>
                <a:ea typeface="+mn-ea"/>
                <a:cs typeface="+mn-cs"/>
              </a:rPr>
            </a:br>
            <a:r>
              <a:rPr lang="ru-RU" sz="3200" i="1" kern="0" dirty="0" smtClean="0">
                <a:solidFill>
                  <a:srgbClr val="000099"/>
                </a:solidFill>
                <a:effectLst/>
                <a:latin typeface="Candara"/>
                <a:ea typeface="+mn-ea"/>
                <a:cs typeface="+mn-cs"/>
              </a:rPr>
              <a:t>поздравление на дому</a:t>
            </a:r>
            <a:r>
              <a:rPr lang="ru-RU" sz="3200" i="1" kern="0" dirty="0">
                <a:solidFill>
                  <a:srgbClr val="000099"/>
                </a:solidFill>
                <a:effectLst/>
                <a:latin typeface="Candara"/>
                <a:ea typeface="+mn-ea"/>
                <a:cs typeface="+mn-cs"/>
              </a:rPr>
              <a:t/>
            </a:r>
            <a:br>
              <a:rPr lang="ru-RU" sz="3200" i="1" kern="0" dirty="0">
                <a:solidFill>
                  <a:srgbClr val="000099"/>
                </a:solidFill>
                <a:effectLst/>
                <a:latin typeface="Candara"/>
                <a:ea typeface="+mn-ea"/>
                <a:cs typeface="+mn-cs"/>
              </a:rPr>
            </a:br>
            <a:r>
              <a:rPr lang="ru-RU" sz="4000" kern="0" dirty="0" smtClean="0">
                <a:solidFill>
                  <a:srgbClr val="FF0000"/>
                </a:solidFill>
                <a:effectLst/>
                <a:latin typeface="Candara"/>
                <a:ea typeface="+mn-ea"/>
                <a:cs typeface="+mn-cs"/>
              </a:rPr>
              <a:t>«Пришла Коляда – отворяй ворота!»</a:t>
            </a:r>
            <a:r>
              <a:rPr lang="ru-RU" sz="4000" b="0" kern="0" dirty="0">
                <a:solidFill>
                  <a:srgbClr val="FF0000"/>
                </a:solidFill>
                <a:effectLst/>
                <a:ea typeface="+mn-ea"/>
                <a:cs typeface="+mn-cs"/>
              </a:rPr>
              <a:t/>
            </a:r>
            <a:br>
              <a:rPr lang="ru-RU" sz="4000" b="0" kern="0" dirty="0">
                <a:solidFill>
                  <a:srgbClr val="FF0000"/>
                </a:solidFill>
                <a:effectLst/>
                <a:ea typeface="+mn-ea"/>
                <a:cs typeface="+mn-cs"/>
              </a:rPr>
            </a:br>
            <a:r>
              <a:rPr lang="ru-RU" sz="4000" b="0" dirty="0">
                <a:solidFill>
                  <a:prstClr val="black"/>
                </a:solidFill>
                <a:effectLst/>
                <a:ea typeface="+mn-ea"/>
                <a:cs typeface="+mn-cs"/>
              </a:rPr>
              <a:t/>
            </a:r>
            <a:br>
              <a:rPr lang="ru-RU" sz="4000" b="0" dirty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3074" name="Picture 2" descr="E:\МОЁ-Ё\1. разное разнести\коляда\23130_33165c8770b42de874faa2a440a6b823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1" y="1700808"/>
            <a:ext cx="3965459" cy="291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4725144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>
                <a:solidFill>
                  <a:srgbClr val="0E045C"/>
                </a:solidFill>
                <a:latin typeface="Verdana"/>
                <a:cs typeface="Times New Roman"/>
              </a:rPr>
              <a:t>Переодетые, с шутками и прибаутками ходили по домам, поднимая настроение хозяевам</a:t>
            </a:r>
            <a:r>
              <a:rPr lang="ru-RU" sz="1600" b="1" i="1" dirty="0" smtClean="0">
                <a:solidFill>
                  <a:srgbClr val="0E045C"/>
                </a:solidFill>
                <a:latin typeface="Verdana"/>
                <a:cs typeface="Times New Roman"/>
              </a:rPr>
              <a:t>.</a:t>
            </a:r>
          </a:p>
          <a:p>
            <a:pPr lvl="0" algn="ctr"/>
            <a:r>
              <a:rPr lang="ru-RU" sz="1600" b="1" i="1" dirty="0" smtClean="0">
                <a:solidFill>
                  <a:srgbClr val="0E045C"/>
                </a:solidFill>
                <a:latin typeface="Verdana"/>
                <a:cs typeface="Times New Roman"/>
              </a:rPr>
              <a:t>В масках, костюмах на скорую руку, ходили и дети, собираясь группами по 3-5 человек.</a:t>
            </a:r>
          </a:p>
          <a:p>
            <a:pPr lvl="0" algn="ctr"/>
            <a:r>
              <a:rPr lang="ru-RU" sz="1600" b="1" i="1" dirty="0" smtClean="0">
                <a:solidFill>
                  <a:srgbClr val="0E045C"/>
                </a:solidFill>
                <a:latin typeface="Verdana"/>
                <a:cs typeface="Times New Roman"/>
              </a:rPr>
              <a:t>Традиции своего народа не должны забываться!</a:t>
            </a:r>
          </a:p>
          <a:p>
            <a:pPr lvl="0" algn="ctr"/>
            <a:endParaRPr lang="ru-RU" sz="1600" dirty="0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9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фото\1. В САЙТ за 1 квартал\выставка вещей\SDC100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0" y="1268760"/>
            <a:ext cx="4029678" cy="302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1550" y="25301"/>
            <a:ext cx="792088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kern="0" dirty="0" smtClean="0">
                <a:solidFill>
                  <a:srgbClr val="FF0000"/>
                </a:solidFill>
                <a:latin typeface="Candara"/>
                <a:ea typeface="+mj-ea"/>
                <a:cs typeface="+mj-cs"/>
              </a:rPr>
              <a:t> С 1 по 29 февраля </a:t>
            </a:r>
            <a:r>
              <a:rPr lang="ru-RU" sz="3600" b="1" i="1" kern="0" dirty="0">
                <a:solidFill>
                  <a:srgbClr val="FF0000"/>
                </a:solidFill>
                <a:latin typeface="Candara"/>
                <a:ea typeface="+mj-ea"/>
                <a:cs typeface="+mj-cs"/>
              </a:rPr>
              <a:t>2016 года</a:t>
            </a:r>
            <a:br>
              <a:rPr lang="ru-RU" sz="3600" b="1" i="1" kern="0" dirty="0">
                <a:solidFill>
                  <a:srgbClr val="FF0000"/>
                </a:solidFill>
                <a:latin typeface="Candara"/>
                <a:ea typeface="+mj-ea"/>
                <a:cs typeface="+mj-cs"/>
              </a:rPr>
            </a:br>
            <a:r>
              <a:rPr lang="ru-RU" sz="3200" b="1" i="1" kern="0" dirty="0" smtClean="0">
                <a:solidFill>
                  <a:srgbClr val="000099"/>
                </a:solidFill>
                <a:latin typeface="Candara"/>
                <a:ea typeface="+mj-ea"/>
                <a:cs typeface="+mj-cs"/>
              </a:rPr>
              <a:t>выставка-продажа новых и б/у вещей</a:t>
            </a:r>
            <a:r>
              <a:rPr lang="ru-RU" sz="3200" b="1" i="1" kern="0" dirty="0">
                <a:solidFill>
                  <a:srgbClr val="000099"/>
                </a:solidFill>
                <a:latin typeface="Candara"/>
                <a:ea typeface="+mj-ea"/>
                <a:cs typeface="+mj-cs"/>
              </a:rPr>
              <a:t/>
            </a:r>
            <a:br>
              <a:rPr lang="ru-RU" sz="3200" b="1" i="1" kern="0" dirty="0">
                <a:solidFill>
                  <a:srgbClr val="000099"/>
                </a:solidFill>
                <a:latin typeface="Candara"/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69808" y="1522180"/>
            <a:ext cx="42946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</a:rPr>
              <a:t>В каждом доме скапливаются со временем вещи, которые становятся либо малыми членам семьи, либо надоевшими…</a:t>
            </a:r>
          </a:p>
          <a:p>
            <a:pPr algn="ctr"/>
            <a:r>
              <a:rPr lang="ru-RU" b="1" i="1" dirty="0" smtClean="0">
                <a:solidFill>
                  <a:srgbClr val="0000FF"/>
                </a:solidFill>
              </a:rPr>
              <a:t>Вот и решили организовать обмен этими вещами…Разместили объявления, назначили срок.</a:t>
            </a:r>
          </a:p>
          <a:p>
            <a:pPr algn="ctr"/>
            <a:r>
              <a:rPr lang="ru-RU" b="1" i="1" dirty="0" smtClean="0">
                <a:solidFill>
                  <a:srgbClr val="0000FF"/>
                </a:solidFill>
              </a:rPr>
              <a:t>Приносили и детские, и взрослые вещи, на разные сезоны. Разбирали их те, кому они были необходимы.</a:t>
            </a:r>
          </a:p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2396" y="4657428"/>
            <a:ext cx="86900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FF"/>
                </a:solidFill>
              </a:rPr>
              <a:t>Многие приносили новые, за продажу которых взымалась 10% , как дополнительная услуга, предоставленная Домом </a:t>
            </a:r>
            <a:r>
              <a:rPr lang="ru-RU" b="1" i="1" dirty="0" smtClean="0">
                <a:solidFill>
                  <a:srgbClr val="0000FF"/>
                </a:solidFill>
              </a:rPr>
              <a:t>культуры.</a:t>
            </a:r>
          </a:p>
          <a:p>
            <a:pPr algn="ctr"/>
            <a:r>
              <a:rPr lang="ru-RU" b="1" i="1" dirty="0" smtClean="0">
                <a:solidFill>
                  <a:srgbClr val="0000FF"/>
                </a:solidFill>
              </a:rPr>
              <a:t>Акция жителям понравилась и высказывались пожелания проводить ее время от времени.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1550" y="5949280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dirty="0">
                <a:solidFill>
                  <a:srgbClr val="FF0000"/>
                </a:solidFill>
              </a:rPr>
              <a:t>Ответственный за </a:t>
            </a:r>
            <a:r>
              <a:rPr lang="ru-RU" b="1" dirty="0" smtClean="0">
                <a:solidFill>
                  <a:srgbClr val="FF0000"/>
                </a:solidFill>
              </a:rPr>
              <a:t>проведение мероприятия Кравчук </a:t>
            </a:r>
            <a:r>
              <a:rPr lang="ru-RU" b="1" dirty="0">
                <a:solidFill>
                  <a:srgbClr val="FF0000"/>
                </a:solidFill>
              </a:rPr>
              <a:t>Т.А.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358" y="96104"/>
            <a:ext cx="877813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kern="0" dirty="0" smtClean="0">
                <a:solidFill>
                  <a:srgbClr val="FF0000"/>
                </a:solidFill>
                <a:latin typeface="Candara"/>
              </a:rPr>
              <a:t>10 февраля </a:t>
            </a:r>
            <a:r>
              <a:rPr lang="ru-RU" sz="2800" b="1" i="1" kern="0" dirty="0">
                <a:solidFill>
                  <a:srgbClr val="FF0000"/>
                </a:solidFill>
                <a:latin typeface="Candara"/>
              </a:rPr>
              <a:t>2016 года</a:t>
            </a:r>
            <a:br>
              <a:rPr lang="ru-RU" sz="2800" b="1" i="1" kern="0" dirty="0">
                <a:solidFill>
                  <a:srgbClr val="FF0000"/>
                </a:solidFill>
                <a:latin typeface="Candara"/>
              </a:rPr>
            </a:br>
            <a:r>
              <a:rPr lang="ru-RU" sz="2800" b="1" i="1" kern="0" dirty="0" smtClean="0">
                <a:solidFill>
                  <a:srgbClr val="000099"/>
                </a:solidFill>
                <a:latin typeface="Candara"/>
              </a:rPr>
              <a:t>выставка народных умельцев</a:t>
            </a:r>
            <a:endParaRPr lang="ru-RU" sz="2800" b="1" i="1" kern="0" dirty="0">
              <a:solidFill>
                <a:srgbClr val="000099"/>
              </a:solidFill>
              <a:latin typeface="Candara"/>
            </a:endParaRPr>
          </a:p>
          <a:p>
            <a:pPr lvl="0" algn="ctr"/>
            <a:r>
              <a:rPr lang="ru-RU" sz="3200" b="1" kern="0" dirty="0" smtClean="0">
                <a:solidFill>
                  <a:srgbClr val="FF0000"/>
                </a:solidFill>
                <a:latin typeface="Candara"/>
              </a:rPr>
              <a:t>«Вейся, лента алая!»</a:t>
            </a:r>
            <a:r>
              <a:rPr lang="ru-RU" sz="3200" kern="0" dirty="0">
                <a:solidFill>
                  <a:srgbClr val="FF0000"/>
                </a:solidFill>
              </a:rPr>
              <a:t/>
            </a:r>
            <a:br>
              <a:rPr lang="ru-RU" sz="3200" kern="0" dirty="0">
                <a:solidFill>
                  <a:srgbClr val="FF0000"/>
                </a:solidFill>
              </a:rPr>
            </a:b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Дом\Desktop\SDC19964_c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357" y="1510430"/>
            <a:ext cx="4837132" cy="273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6358" y="6222718"/>
            <a:ext cx="88501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200" b="1" dirty="0" smtClean="0">
                <a:solidFill>
                  <a:srgbClr val="FF0000"/>
                </a:solidFill>
              </a:rPr>
              <a:t>Ответственный за выставку Кравчук Т.А.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4674" y="1785722"/>
            <a:ext cx="39226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rgbClr val="0000FF"/>
                </a:solidFill>
                <a:latin typeface="Verdana"/>
                <a:ea typeface="Calibri"/>
                <a:cs typeface="Times New Roman"/>
              </a:rPr>
              <a:t>Шелковые ленты и тесьма, начиная с 14 века, прочно вошли  в нашу повседневную жизнь. Ими украшают подарок, букеты цветов, прическу, одежду, шляпки, </a:t>
            </a:r>
            <a:r>
              <a:rPr lang="ru-RU" b="1" i="1" dirty="0" smtClean="0">
                <a:solidFill>
                  <a:srgbClr val="0000FF"/>
                </a:solidFill>
                <a:latin typeface="Verdana"/>
                <a:ea typeface="Calibri"/>
                <a:cs typeface="Times New Roman"/>
              </a:rPr>
              <a:t>сумочки…</a:t>
            </a:r>
          </a:p>
          <a:p>
            <a:pPr lvl="0" algn="ctr"/>
            <a:endParaRPr lang="ru-RU" b="1" i="1" dirty="0">
              <a:solidFill>
                <a:srgbClr val="002060"/>
              </a:solidFill>
              <a:latin typeface="Verdana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5810" y="4246344"/>
            <a:ext cx="89667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  <a:latin typeface="Verdana"/>
                <a:ea typeface="Calibri"/>
                <a:cs typeface="Times New Roman"/>
              </a:rPr>
              <a:t>История же вышивки лентами восходит к древним англосаксонским традициям. Используя </a:t>
            </a:r>
            <a:r>
              <a:rPr lang="ru-RU" b="1" i="1" dirty="0">
                <a:solidFill>
                  <a:srgbClr val="0000FF"/>
                </a:solidFill>
                <a:latin typeface="Verdana"/>
                <a:ea typeface="Calibri"/>
                <a:cs typeface="Times New Roman"/>
              </a:rPr>
              <a:t>технику выполнения узелков и швов, узкая лента укладывается на тканевую основу, придавая рисунку объемность и красоту</a:t>
            </a:r>
            <a:r>
              <a:rPr lang="ru-RU" b="1" i="1" dirty="0" smtClean="0">
                <a:solidFill>
                  <a:srgbClr val="0000FF"/>
                </a:solidFill>
                <a:latin typeface="Verdana"/>
                <a:ea typeface="Calibri"/>
                <a:cs typeface="Times New Roman"/>
              </a:rPr>
              <a:t>.</a:t>
            </a:r>
          </a:p>
          <a:p>
            <a:pPr lvl="0" algn="ctr"/>
            <a:r>
              <a:rPr lang="ru-RU" b="1" i="1" dirty="0" smtClean="0">
                <a:solidFill>
                  <a:srgbClr val="0000FF"/>
                </a:solidFill>
                <a:latin typeface="Verdana"/>
                <a:cs typeface="Times New Roman"/>
              </a:rPr>
              <a:t>Местные рукодельницы представили на выставку более 40 работ, вышитых атласными лентами. Как живые смотрятся на панно цветы, птицы, портреты женщин…</a:t>
            </a:r>
            <a:endParaRPr lang="ru-RU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7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7260" y="3212976"/>
            <a:ext cx="5253887" cy="882119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>
                <a:solidFill>
                  <a:srgbClr val="0000FF"/>
                </a:solidFill>
              </a:rPr>
              <a:t> </a:t>
            </a:r>
            <a:r>
              <a:rPr lang="ru-RU" sz="1800" b="1" i="1" dirty="0" smtClean="0">
                <a:solidFill>
                  <a:srgbClr val="0000FF"/>
                </a:solidFill>
              </a:rPr>
              <a:t>  Но мало кто знает, что это- католический праздник. У христиан тоже есть Святые, в честь которых ознаменован праздник День Семьи, Любви и Верности, который отмечается в июне. Это Петр и </a:t>
            </a:r>
            <a:r>
              <a:rPr lang="ru-RU" sz="1800" b="1" i="1" dirty="0" err="1" smtClean="0">
                <a:solidFill>
                  <a:srgbClr val="0000FF"/>
                </a:solidFill>
              </a:rPr>
              <a:t>Феврония</a:t>
            </a:r>
            <a:r>
              <a:rPr lang="ru-RU" sz="1800" b="1" i="1" dirty="0" smtClean="0">
                <a:solidFill>
                  <a:srgbClr val="0000FF"/>
                </a:solidFill>
              </a:rPr>
              <a:t>.</a:t>
            </a:r>
          </a:p>
          <a:p>
            <a:pPr algn="ctr"/>
            <a:r>
              <a:rPr lang="ru-RU" sz="1800" b="1" i="1" dirty="0" smtClean="0">
                <a:solidFill>
                  <a:srgbClr val="0000FF"/>
                </a:solidFill>
              </a:rPr>
              <a:t>Об этих Святых и было познавательное мероприятие за чаем.</a:t>
            </a:r>
          </a:p>
          <a:p>
            <a:pPr algn="ctr"/>
            <a:r>
              <a:rPr lang="ru-RU" sz="1800" b="1" i="1" dirty="0" smtClean="0">
                <a:solidFill>
                  <a:srgbClr val="0000FF"/>
                </a:solidFill>
              </a:rPr>
              <a:t>В перерывах между рассказами ведущей звучали песни о любви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72400" cy="1470025"/>
          </a:xfrm>
        </p:spPr>
        <p:txBody>
          <a:bodyPr>
            <a:normAutofit fontScale="90000"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3600" i="1" kern="0" dirty="0" smtClean="0">
                <a:solidFill>
                  <a:srgbClr val="FF0000"/>
                </a:solidFill>
                <a:effectLst/>
                <a:latin typeface="Candara"/>
                <a:ea typeface="+mn-ea"/>
                <a:cs typeface="+mn-cs"/>
              </a:rPr>
              <a:t>14 февраля 2016 </a:t>
            </a:r>
            <a:r>
              <a:rPr lang="ru-RU" sz="3600" i="1" kern="0" dirty="0">
                <a:solidFill>
                  <a:srgbClr val="FF0000"/>
                </a:solidFill>
                <a:effectLst/>
                <a:latin typeface="Candara"/>
                <a:ea typeface="+mn-ea"/>
                <a:cs typeface="+mn-cs"/>
              </a:rPr>
              <a:t>года</a:t>
            </a:r>
            <a:br>
              <a:rPr lang="ru-RU" sz="3600" i="1" kern="0" dirty="0">
                <a:solidFill>
                  <a:srgbClr val="FF0000"/>
                </a:solidFill>
                <a:effectLst/>
                <a:latin typeface="Candara"/>
                <a:ea typeface="+mn-ea"/>
                <a:cs typeface="+mn-cs"/>
              </a:rPr>
            </a:br>
            <a:r>
              <a:rPr lang="ru-RU" sz="2700" i="1" kern="0" dirty="0" smtClean="0">
                <a:solidFill>
                  <a:srgbClr val="000099"/>
                </a:solidFill>
                <a:effectLst/>
                <a:latin typeface="Candara"/>
                <a:ea typeface="+mn-ea"/>
                <a:cs typeface="+mn-cs"/>
              </a:rPr>
              <a:t>литературно-познавательная программа</a:t>
            </a:r>
            <a:br>
              <a:rPr lang="ru-RU" sz="2700" i="1" kern="0" dirty="0" smtClean="0">
                <a:solidFill>
                  <a:srgbClr val="000099"/>
                </a:solidFill>
                <a:effectLst/>
                <a:latin typeface="Candara"/>
                <a:ea typeface="+mn-ea"/>
                <a:cs typeface="+mn-cs"/>
              </a:rPr>
            </a:br>
            <a:r>
              <a:rPr lang="ru-RU" sz="3200" i="1" kern="0" dirty="0" smtClean="0">
                <a:solidFill>
                  <a:srgbClr val="000099"/>
                </a:solidFill>
                <a:effectLst/>
                <a:latin typeface="Candara"/>
                <a:ea typeface="+mn-ea"/>
                <a:cs typeface="+mn-cs"/>
              </a:rPr>
              <a:t>               </a:t>
            </a:r>
            <a:r>
              <a:rPr lang="ru-RU" sz="4000" i="1" kern="0" dirty="0" smtClean="0">
                <a:solidFill>
                  <a:srgbClr val="FF0000"/>
                </a:solidFill>
                <a:effectLst/>
                <a:latin typeface="Candara"/>
                <a:ea typeface="+mn-ea"/>
                <a:cs typeface="+mn-cs"/>
              </a:rPr>
              <a:t>«И </a:t>
            </a:r>
            <a:r>
              <a:rPr lang="ru-RU" sz="4000" i="1" kern="0" dirty="0" smtClean="0">
                <a:solidFill>
                  <a:srgbClr val="FF0000"/>
                </a:solidFill>
                <a:effectLst/>
                <a:latin typeface="Candara"/>
                <a:ea typeface="+mn-ea"/>
                <a:cs typeface="+mn-cs"/>
              </a:rPr>
              <a:t>долог век любви»</a:t>
            </a:r>
            <a:r>
              <a:rPr lang="ru-RU" sz="4000" b="0" kern="0" dirty="0">
                <a:solidFill>
                  <a:srgbClr val="FF0000"/>
                </a:solidFill>
                <a:effectLst/>
                <a:ea typeface="+mn-ea"/>
                <a:cs typeface="+mn-cs"/>
              </a:rPr>
              <a:t/>
            </a:r>
            <a:br>
              <a:rPr lang="ru-RU" sz="4000" b="0" kern="0" dirty="0">
                <a:solidFill>
                  <a:srgbClr val="FF0000"/>
                </a:solidFill>
                <a:effectLst/>
                <a:ea typeface="+mn-ea"/>
                <a:cs typeface="+mn-cs"/>
              </a:rPr>
            </a:br>
            <a:r>
              <a:rPr lang="ru-RU" sz="4000" b="0" dirty="0">
                <a:solidFill>
                  <a:prstClr val="black"/>
                </a:solidFill>
                <a:effectLst/>
                <a:ea typeface="+mn-ea"/>
                <a:cs typeface="+mn-cs"/>
              </a:rPr>
              <a:t/>
            </a:r>
            <a:br>
              <a:rPr lang="ru-RU" sz="4000" b="0" dirty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8194" name="Picture 2" descr="E:\фото\2. Мероприятия за 1 кв. 2016г\в сайт и долог век любви\SDC19982_c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503" y="1715294"/>
            <a:ext cx="2738140" cy="184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фото\2. Мероприятия за 1 кв. 2016г\в сайт и долог век любви\SDC199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863" y="3933056"/>
            <a:ext cx="3041153" cy="185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28964" y="6277962"/>
            <a:ext cx="6733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dirty="0">
                <a:solidFill>
                  <a:srgbClr val="FF0000"/>
                </a:solidFill>
              </a:rPr>
              <a:t>Ответственный за мероприятие Кравчук Т.А.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Дом\Desktop\КЛУБ\5. КАРТИНКИ для работы с сайтом, для кружков\голуби\Новая папка\7eb8f37e6ed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259498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8513" y="1628800"/>
            <a:ext cx="30739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</a:rPr>
              <a:t>14 февраля стало традицией отмечать как День  Святого Валентина, День </a:t>
            </a:r>
            <a:r>
              <a:rPr lang="ru-RU" b="1" i="1" dirty="0" smtClean="0">
                <a:solidFill>
                  <a:srgbClr val="C00000"/>
                </a:solidFill>
              </a:rPr>
              <a:t>Влюбленных.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9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717032"/>
            <a:ext cx="8892480" cy="882119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rgbClr val="0000FF"/>
                </a:solidFill>
                <a:latin typeface="+mj-lt"/>
              </a:rPr>
              <a:t>Во все времена были рыцари: сильные, ловкие, быстрые, умелые, великодушные… Чтобы узнать, кто достоин этого звания, был объявлен «рыцарский </a:t>
            </a:r>
            <a:r>
              <a:rPr lang="ru-RU" sz="1600" b="1" i="1" dirty="0">
                <a:solidFill>
                  <a:srgbClr val="0000FF"/>
                </a:solidFill>
                <a:latin typeface="+mj-lt"/>
              </a:rPr>
              <a:t>турнир»…«Скрестили шпаги»  за звания:  «самый умный»,  «самый меткий»,  «самый ловкий», «самый быстрый»… Победителям были вручены медали</a:t>
            </a:r>
            <a:endParaRPr lang="ru-RU" sz="1600" b="1" i="1" dirty="0" smtClean="0">
              <a:solidFill>
                <a:srgbClr val="0000FF"/>
              </a:solidFill>
              <a:latin typeface="+mj-lt"/>
            </a:endParaRPr>
          </a:p>
          <a:p>
            <a:endParaRPr lang="ru-RU" sz="1600" b="1" i="1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16632"/>
            <a:ext cx="7772400" cy="1470025"/>
          </a:xfrm>
        </p:spPr>
        <p:txBody>
          <a:bodyPr>
            <a:normAutofit fontScale="90000"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3100" i="1" kern="0" dirty="0" smtClean="0">
                <a:solidFill>
                  <a:srgbClr val="FF0000"/>
                </a:solidFill>
                <a:effectLst/>
                <a:latin typeface="Candara"/>
                <a:ea typeface="+mn-ea"/>
                <a:cs typeface="+mn-cs"/>
              </a:rPr>
              <a:t>20 февраля </a:t>
            </a:r>
            <a:r>
              <a:rPr lang="ru-RU" sz="3100" i="1" kern="0" dirty="0">
                <a:solidFill>
                  <a:srgbClr val="FF0000"/>
                </a:solidFill>
                <a:effectLst/>
                <a:latin typeface="Candara"/>
                <a:ea typeface="+mn-ea"/>
                <a:cs typeface="+mn-cs"/>
              </a:rPr>
              <a:t>2016 года</a:t>
            </a:r>
            <a:br>
              <a:rPr lang="ru-RU" sz="3100" i="1" kern="0" dirty="0">
                <a:solidFill>
                  <a:srgbClr val="FF0000"/>
                </a:solidFill>
                <a:effectLst/>
                <a:latin typeface="Candara"/>
                <a:ea typeface="+mn-ea"/>
                <a:cs typeface="+mn-cs"/>
              </a:rPr>
            </a:br>
            <a:r>
              <a:rPr lang="ru-RU" sz="3100" i="1" kern="0" dirty="0" smtClean="0">
                <a:solidFill>
                  <a:srgbClr val="000099"/>
                </a:solidFill>
                <a:effectLst/>
                <a:latin typeface="Candara"/>
                <a:ea typeface="+mn-ea"/>
                <a:cs typeface="+mn-cs"/>
              </a:rPr>
              <a:t>конкурсная программа для школьников</a:t>
            </a:r>
            <a:r>
              <a:rPr lang="ru-RU" sz="3100" i="1" kern="0" dirty="0">
                <a:solidFill>
                  <a:srgbClr val="000099"/>
                </a:solidFill>
                <a:effectLst/>
                <a:latin typeface="Candara"/>
                <a:ea typeface="+mn-ea"/>
                <a:cs typeface="+mn-cs"/>
              </a:rPr>
              <a:t/>
            </a:r>
            <a:br>
              <a:rPr lang="ru-RU" sz="3100" i="1" kern="0" dirty="0">
                <a:solidFill>
                  <a:srgbClr val="000099"/>
                </a:solidFill>
                <a:effectLst/>
                <a:latin typeface="Candara"/>
                <a:ea typeface="+mn-ea"/>
                <a:cs typeface="+mn-cs"/>
              </a:rPr>
            </a:br>
            <a:r>
              <a:rPr lang="ru-RU" sz="3600" kern="0" dirty="0" smtClean="0">
                <a:solidFill>
                  <a:srgbClr val="FF0000"/>
                </a:solidFill>
                <a:effectLst/>
                <a:latin typeface="Candara"/>
                <a:ea typeface="+mn-ea"/>
                <a:cs typeface="+mn-cs"/>
              </a:rPr>
              <a:t>«Рыцарский турнир»</a:t>
            </a:r>
            <a:r>
              <a:rPr lang="ru-RU" sz="3600" b="0" kern="0" dirty="0">
                <a:solidFill>
                  <a:srgbClr val="FF0000"/>
                </a:solidFill>
                <a:effectLst/>
                <a:ea typeface="+mn-ea"/>
                <a:cs typeface="+mn-cs"/>
              </a:rPr>
              <a:t/>
            </a:r>
            <a:br>
              <a:rPr lang="ru-RU" sz="3600" b="0" kern="0" dirty="0">
                <a:solidFill>
                  <a:srgbClr val="FF0000"/>
                </a:solidFill>
                <a:effectLst/>
                <a:ea typeface="+mn-ea"/>
                <a:cs typeface="+mn-cs"/>
              </a:rPr>
            </a:br>
            <a:r>
              <a:rPr lang="ru-RU" sz="4000" b="0" dirty="0">
                <a:solidFill>
                  <a:prstClr val="black"/>
                </a:solidFill>
                <a:effectLst/>
                <a:ea typeface="+mn-ea"/>
                <a:cs typeface="+mn-cs"/>
              </a:rPr>
              <a:t/>
            </a:r>
            <a:br>
              <a:rPr lang="ru-RU" sz="4000" b="0" dirty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7175" name="Picture 7" descr="E:\фото\1. В САЙТ за 1 квартал\Рыцар. турнир в школе\SDC199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97082"/>
            <a:ext cx="1584176" cy="141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E:\фото\1. В САЙТ за 1 квартал\Рыцар. турнир в школе\SDC19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2244275" cy="238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E:\фото\1. В САЙТ за 1 квартал\Рыцар. турнир в школе\SDC1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20" y="4892268"/>
            <a:ext cx="2670900" cy="163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E:\фото\1. В САЙТ за 1 квартал\Рыцар. турнир в школе\SDC199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097082"/>
            <a:ext cx="1872208" cy="140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E:\фото\1. В САЙТ за 1 квартал\Рыцар. турнир в школе\SDC199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9" y="1274208"/>
            <a:ext cx="1386287" cy="222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816" y="4743559"/>
            <a:ext cx="5832648" cy="174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600" b="1" u="sng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В конце программы они </a:t>
            </a:r>
            <a:r>
              <a:rPr lang="ru-RU" sz="1600" b="1" u="sng" dirty="0">
                <a:solidFill>
                  <a:srgbClr val="0000FF"/>
                </a:solidFill>
                <a:latin typeface="Century Gothic" panose="020B0502020202020204" pitchFamily="34" charset="0"/>
              </a:rPr>
              <a:t>дали клятву</a:t>
            </a:r>
            <a:r>
              <a:rPr lang="ru-RU" sz="1600" b="1" i="1" u="sng" dirty="0">
                <a:solidFill>
                  <a:srgbClr val="0000FF"/>
                </a:solidFill>
                <a:latin typeface="Century Gothic" panose="020B0502020202020204" pitchFamily="34" charset="0"/>
              </a:rPr>
              <a:t>:  </a:t>
            </a:r>
            <a:endParaRPr lang="ru-RU" sz="1600" b="1" i="1" u="sng" dirty="0" smtClean="0">
              <a:solidFill>
                <a:srgbClr val="0000FF"/>
              </a:solidFill>
              <a:latin typeface="Century Gothic" panose="020B0502020202020204" pitchFamily="34" charset="0"/>
            </a:endParaRP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600" b="1" i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«</a:t>
            </a:r>
            <a:r>
              <a:rPr lang="ru-RU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Клянемся рыцарями быть, в борьбе со злом – добро творить, и лень и грубость позабыть, всегда «</a:t>
            </a:r>
            <a:r>
              <a:rPr lang="ru-RU" sz="1600" b="1" i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спасибо»  </a:t>
            </a:r>
            <a:r>
              <a:rPr lang="ru-RU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говорить</a:t>
            </a:r>
            <a:r>
              <a:rPr lang="ru-RU" sz="1600" b="1" i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!...»</a:t>
            </a: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600" b="1" i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Осталось подарить подарки папам, которые были сделаны своими руками.</a:t>
            </a:r>
            <a:endParaRPr lang="ru-RU" sz="1600" b="1" i="1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00840" y="6391151"/>
            <a:ext cx="595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dirty="0">
                <a:solidFill>
                  <a:srgbClr val="FF0000"/>
                </a:solidFill>
              </a:rPr>
              <a:t>Ответственный за мероприятие Кравчук Т.А.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5" y="1495098"/>
            <a:ext cx="371065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33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207020"/>
            <a:ext cx="8627860" cy="882119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solidFill>
                  <a:srgbClr val="0E045C"/>
                </a:solidFill>
                <a:latin typeface="+mj-lt"/>
              </a:rPr>
              <a:t>Был выбран генеральский штаб, чтобы судить армейские учения двух команд  будущих солдат</a:t>
            </a:r>
            <a:r>
              <a:rPr lang="ru-RU" sz="1800" b="1" i="1" dirty="0" smtClean="0">
                <a:solidFill>
                  <a:srgbClr val="0E045C"/>
                </a:solidFill>
                <a:latin typeface="+mj-lt"/>
              </a:rPr>
              <a:t>.</a:t>
            </a:r>
          </a:p>
          <a:p>
            <a:r>
              <a:rPr lang="ru-RU" sz="1800" b="1" i="1" dirty="0" smtClean="0">
                <a:solidFill>
                  <a:srgbClr val="0E045C"/>
                </a:solidFill>
                <a:latin typeface="+mj-lt"/>
              </a:rPr>
              <a:t>Задания были на скорость, сноровку и смекалку, знание военных чинов и званий.</a:t>
            </a:r>
            <a:r>
              <a:rPr lang="ru-RU" sz="1800" b="1" i="1" dirty="0">
                <a:solidFill>
                  <a:srgbClr val="0E045C"/>
                </a:solidFill>
                <a:latin typeface="+mj-lt"/>
              </a:rPr>
              <a:t> </a:t>
            </a:r>
            <a:endParaRPr lang="ru-RU" sz="1800" b="1" i="1" dirty="0" smtClean="0">
              <a:solidFill>
                <a:srgbClr val="0E045C"/>
              </a:solidFill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72400" cy="1470025"/>
          </a:xfrm>
        </p:spPr>
        <p:txBody>
          <a:bodyPr>
            <a:normAutofit fontScale="90000"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3100" i="1" kern="0" dirty="0" smtClean="0">
                <a:solidFill>
                  <a:srgbClr val="FF0000"/>
                </a:solidFill>
                <a:effectLst/>
                <a:latin typeface="Candara"/>
                <a:ea typeface="+mn-ea"/>
                <a:cs typeface="+mn-cs"/>
              </a:rPr>
              <a:t>21 февраля 2016 </a:t>
            </a:r>
            <a:r>
              <a:rPr lang="ru-RU" sz="3100" i="1" kern="0" dirty="0">
                <a:solidFill>
                  <a:srgbClr val="FF0000"/>
                </a:solidFill>
                <a:effectLst/>
                <a:latin typeface="Candara"/>
                <a:ea typeface="+mn-ea"/>
                <a:cs typeface="+mn-cs"/>
              </a:rPr>
              <a:t>года</a:t>
            </a:r>
            <a:br>
              <a:rPr lang="ru-RU" sz="3100" i="1" kern="0" dirty="0">
                <a:solidFill>
                  <a:srgbClr val="FF0000"/>
                </a:solidFill>
                <a:effectLst/>
                <a:latin typeface="Candara"/>
                <a:ea typeface="+mn-ea"/>
                <a:cs typeface="+mn-cs"/>
              </a:rPr>
            </a:br>
            <a:r>
              <a:rPr lang="ru-RU" sz="3100" i="1" kern="0" dirty="0" smtClean="0">
                <a:solidFill>
                  <a:srgbClr val="000099"/>
                </a:solidFill>
                <a:effectLst/>
                <a:latin typeface="Candara"/>
                <a:ea typeface="+mn-ea"/>
                <a:cs typeface="+mn-cs"/>
              </a:rPr>
              <a:t>спортивно-развлекательная программа</a:t>
            </a:r>
            <a:r>
              <a:rPr lang="ru-RU" sz="3100" i="1" kern="0" dirty="0">
                <a:solidFill>
                  <a:srgbClr val="000099"/>
                </a:solidFill>
                <a:effectLst/>
                <a:latin typeface="Candara"/>
                <a:ea typeface="+mn-ea"/>
                <a:cs typeface="+mn-cs"/>
              </a:rPr>
              <a:t/>
            </a:r>
            <a:br>
              <a:rPr lang="ru-RU" sz="3100" i="1" kern="0" dirty="0">
                <a:solidFill>
                  <a:srgbClr val="000099"/>
                </a:solidFill>
                <a:effectLst/>
                <a:latin typeface="Candara"/>
                <a:ea typeface="+mn-ea"/>
                <a:cs typeface="+mn-cs"/>
              </a:rPr>
            </a:br>
            <a:r>
              <a:rPr lang="ru-RU" sz="3600" kern="0" dirty="0" smtClean="0">
                <a:solidFill>
                  <a:srgbClr val="FF0000"/>
                </a:solidFill>
                <a:effectLst/>
                <a:latin typeface="Candara"/>
                <a:ea typeface="+mn-ea"/>
                <a:cs typeface="+mn-cs"/>
              </a:rPr>
              <a:t>«Армейские учения»</a:t>
            </a:r>
            <a:r>
              <a:rPr lang="ru-RU" sz="3600" b="0" kern="0" dirty="0">
                <a:solidFill>
                  <a:srgbClr val="FF0000"/>
                </a:solidFill>
                <a:effectLst/>
                <a:ea typeface="+mn-ea"/>
                <a:cs typeface="+mn-cs"/>
              </a:rPr>
              <a:t/>
            </a:r>
            <a:br>
              <a:rPr lang="ru-RU" sz="3600" b="0" kern="0" dirty="0">
                <a:solidFill>
                  <a:srgbClr val="FF0000"/>
                </a:solidFill>
                <a:effectLst/>
                <a:ea typeface="+mn-ea"/>
                <a:cs typeface="+mn-cs"/>
              </a:rPr>
            </a:br>
            <a:r>
              <a:rPr lang="ru-RU" sz="4000" b="0" dirty="0">
                <a:solidFill>
                  <a:prstClr val="black"/>
                </a:solidFill>
                <a:effectLst/>
                <a:ea typeface="+mn-ea"/>
                <a:cs typeface="+mn-cs"/>
              </a:rPr>
              <a:t/>
            </a:r>
            <a:br>
              <a:rPr lang="ru-RU" sz="4000" b="0" dirty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3074" name="Picture 2" descr="E:\фото\1. В САЙТ за 1 квартал\23 валя с интернатом\SDC1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558" y="1685769"/>
            <a:ext cx="1950789" cy="146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фото\1. В САЙТ за 1 квартал\23 валя с интернатом\SDC1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84" y="4478302"/>
            <a:ext cx="2207707" cy="16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фото\1. В САЙТ за 1 квартал\23 валя с интернатом\SDC10020_c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85770"/>
            <a:ext cx="2014315" cy="149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фото\1. В САЙТ за 1 квартал\23 валя с интернатом\SDC100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418" y="4414911"/>
            <a:ext cx="1800200" cy="178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фото\1. В САЙТ за 1 квартал\23 валя с интернатом\SDC10014_c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69" y="1606969"/>
            <a:ext cx="1775660" cy="156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8677" y="6297835"/>
            <a:ext cx="85958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C00000"/>
                </a:solidFill>
              </a:rPr>
              <a:t>Ответственный за </a:t>
            </a:r>
            <a:r>
              <a:rPr lang="ru-RU" sz="2000" b="1" i="1" dirty="0" smtClean="0">
                <a:solidFill>
                  <a:srgbClr val="C00000"/>
                </a:solidFill>
              </a:rPr>
              <a:t>мероприятие </a:t>
            </a:r>
            <a:r>
              <a:rPr lang="ru-RU" sz="2000" b="1" i="1" dirty="0" err="1" smtClean="0">
                <a:solidFill>
                  <a:srgbClr val="C00000"/>
                </a:solidFill>
              </a:rPr>
              <a:t>Куусмаа</a:t>
            </a:r>
            <a:r>
              <a:rPr lang="ru-RU" sz="2000" b="1" i="1" dirty="0" smtClean="0">
                <a:solidFill>
                  <a:srgbClr val="C00000"/>
                </a:solidFill>
              </a:rPr>
              <a:t> В.А.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44827" y="4350695"/>
            <a:ext cx="4320480" cy="1848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i="1" dirty="0">
                <a:solidFill>
                  <a:srgbClr val="0E045C"/>
                </a:solidFill>
              </a:rPr>
              <a:t>Каждая команда имела своих болельщиков, которые помогали и подсказывали ответы на вопросы.</a:t>
            </a: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i="1" dirty="0">
                <a:solidFill>
                  <a:srgbClr val="0E045C"/>
                </a:solidFill>
              </a:rPr>
              <a:t>В итоге обе команды получили одинаковое количество очков и были награждены тортом. </a:t>
            </a:r>
            <a:endParaRPr lang="ru-RU" b="1" i="1" dirty="0">
              <a:solidFill>
                <a:srgbClr val="0E04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0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1106</TotalTime>
  <Words>2055</Words>
  <Application>Microsoft Office PowerPoint</Application>
  <PresentationFormat>Экран (4:3)</PresentationFormat>
  <Paragraphs>199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Воздушный поток</vt:lpstr>
      <vt:lpstr>за 1 квартал  2016 года </vt:lpstr>
      <vt:lpstr>Презентация PowerPoint</vt:lpstr>
      <vt:lpstr>Презентация PowerPoint</vt:lpstr>
      <vt:lpstr>8 января 2016 года поздравление на дому «Пришла Коляда – отворяй ворота!»  </vt:lpstr>
      <vt:lpstr>Презентация PowerPoint</vt:lpstr>
      <vt:lpstr>Презентация PowerPoint</vt:lpstr>
      <vt:lpstr>14 февраля 2016 года литературно-познавательная программа                «И долог век любви»  </vt:lpstr>
      <vt:lpstr>20 февраля 2016 года конкурсная программа для школьников «Рыцарский турнир»  </vt:lpstr>
      <vt:lpstr>21 февраля 2016 года спортивно-развлекательная программа «Армейские учения»  </vt:lpstr>
      <vt:lpstr>Презентация PowerPoint</vt:lpstr>
      <vt:lpstr>22 февраля 2016 года развлекательная  программа  «Равнение на танец!»  </vt:lpstr>
      <vt:lpstr>22 февраля 2016 года игровая программа «День Защитников Отечества»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</dc:title>
  <dc:creator>Дом</dc:creator>
  <cp:lastModifiedBy>Дом</cp:lastModifiedBy>
  <cp:revision>128</cp:revision>
  <dcterms:created xsi:type="dcterms:W3CDTF">2016-02-27T13:04:13Z</dcterms:created>
  <dcterms:modified xsi:type="dcterms:W3CDTF">2016-04-12T22:15:51Z</dcterms:modified>
</cp:coreProperties>
</file>