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60" r:id="rId4"/>
    <p:sldId id="262" r:id="rId5"/>
    <p:sldId id="264" r:id="rId6"/>
    <p:sldId id="265" r:id="rId7"/>
    <p:sldId id="271" r:id="rId8"/>
    <p:sldId id="289" r:id="rId9"/>
    <p:sldId id="269" r:id="rId10"/>
    <p:sldId id="294" r:id="rId11"/>
    <p:sldId id="261" r:id="rId12"/>
    <p:sldId id="273" r:id="rId13"/>
    <p:sldId id="276" r:id="rId14"/>
    <p:sldId id="278" r:id="rId15"/>
    <p:sldId id="290" r:id="rId16"/>
    <p:sldId id="275" r:id="rId17"/>
    <p:sldId id="277" r:id="rId18"/>
    <p:sldId id="285" r:id="rId19"/>
    <p:sldId id="298" r:id="rId20"/>
    <p:sldId id="295" r:id="rId21"/>
    <p:sldId id="282" r:id="rId22"/>
    <p:sldId id="279" r:id="rId23"/>
    <p:sldId id="283" r:id="rId24"/>
    <p:sldId id="286" r:id="rId25"/>
    <p:sldId id="284" r:id="rId26"/>
    <p:sldId id="297" r:id="rId27"/>
    <p:sldId id="292" r:id="rId28"/>
    <p:sldId id="296" r:id="rId29"/>
    <p:sldId id="29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19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FD3D36A-ED75-4299-9779-45F2A646FCBB}" type="datetimeFigureOut">
              <a:rPr lang="ru-RU" smtClean="0"/>
              <a:t>19.07.2016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B0EC889-EEA2-41EE-BF0F-8E4C92ABBC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ом\Desktop\КЛУБ\5. КАРТИНКИ для работы с сайтом, для кружков\0. СЦЕНА\завіса-театр-вистава-сце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7350" y="1698528"/>
            <a:ext cx="640871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smtClean="0">
                <a:ln w="1143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Отчет</a:t>
            </a:r>
          </a:p>
          <a:p>
            <a:pPr lvl="0" algn="ctr"/>
            <a:r>
              <a:rPr lang="ru-RU" sz="5400" b="1" i="1" dirty="0" smtClean="0">
                <a:ln w="1143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работе МКУК</a:t>
            </a:r>
          </a:p>
          <a:p>
            <a:pPr lvl="0" algn="ctr"/>
            <a:r>
              <a:rPr lang="ru-RU" sz="5400" b="1" i="1" dirty="0" smtClean="0">
                <a:ln w="1143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i="1" dirty="0" err="1" smtClean="0">
                <a:ln w="1143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Чаинский</a:t>
            </a:r>
            <a:endParaRPr lang="ru-RU" sz="5400" b="1" i="1" dirty="0" smtClean="0">
              <a:ln w="11430"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ctr"/>
            <a:r>
              <a:rPr lang="ru-RU" sz="5400" b="1" i="1" dirty="0" smtClean="0">
                <a:ln w="1143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ЦК и Д»</a:t>
            </a:r>
            <a:endParaRPr lang="ru-RU" sz="5400" b="1" i="1" dirty="0">
              <a:ln w="11430"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5980837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за 2 квартал  </a:t>
            </a: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2016 года</a:t>
            </a:r>
            <a:r>
              <a:rPr kumimoji="0" lang="ru-RU" sz="3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ru-RU" sz="3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3600" b="1" i="1" kern="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</a:t>
            </a:r>
            <a:br>
              <a:rPr lang="ru-RU" sz="3600" b="1" i="1" kern="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6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Дом\Desktop\гришкино 2 кв.2016г\пасхальные забавы\DSCN1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17" y="3607294"/>
            <a:ext cx="2738604" cy="205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ом\Desktop\гришкино 2 кв.2016г\пасхальные забавы\DSCN1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65" y="3639058"/>
            <a:ext cx="2696255" cy="20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Дом\Desktop\гришкино 2 кв.2016г\пасхальные забавы\DSCN15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0056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Дом\Desktop\гришкино 2 кв.2016г\пасхальные забавы\DSCN15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" y="3299264"/>
            <a:ext cx="1956355" cy="146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Дом\Desktop\гришкино 2 кв.2016г\пасхальные забавы\DSCN11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1531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Дом\Desktop\гришкино 2 кв.2016г\пасхальные забавы\DSCN15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" y="4980880"/>
            <a:ext cx="2068819" cy="15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10" y="91586"/>
            <a:ext cx="6732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1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мая 2016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dirty="0" smtClean="0">
                <a:solidFill>
                  <a:srgbClr val="000099"/>
                </a:solidFill>
                <a:latin typeface="Candara"/>
              </a:rPr>
              <a:t>развлекательное мероприятие для </a:t>
            </a:r>
            <a:r>
              <a:rPr lang="ru-RU" sz="2400" b="1" i="1" kern="0" dirty="0" smtClean="0">
                <a:solidFill>
                  <a:srgbClr val="000099"/>
                </a:solidFill>
                <a:latin typeface="Candara"/>
              </a:rPr>
              <a:t>детей</a:t>
            </a:r>
          </a:p>
          <a:p>
            <a:pPr lvl="0" algn="ctr"/>
            <a:r>
              <a:rPr lang="ru-RU" sz="2400" b="1" i="1" kern="0" dirty="0" smtClean="0">
                <a:solidFill>
                  <a:srgbClr val="000099"/>
                </a:solidFill>
                <a:latin typeface="Candara"/>
              </a:rPr>
              <a:t>в с. Гришкино</a:t>
            </a:r>
            <a:endParaRPr lang="ru-RU" sz="24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3200" b="1" i="1" u="sng" kern="0" dirty="0" smtClean="0">
                <a:solidFill>
                  <a:srgbClr val="FF0000"/>
                </a:solidFill>
                <a:latin typeface="Candara"/>
              </a:rPr>
              <a:t>                       «</a:t>
            </a:r>
            <a:r>
              <a:rPr lang="ru-RU" sz="3200" b="1" i="1" u="sng" kern="0" dirty="0" smtClean="0">
                <a:solidFill>
                  <a:srgbClr val="FF0000"/>
                </a:solidFill>
                <a:latin typeface="Candara"/>
              </a:rPr>
              <a:t>Пасхальные забавы</a:t>
            </a:r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»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8342" y="1668048"/>
            <a:ext cx="51125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На мероприятии дети </a:t>
            </a:r>
            <a:endParaRPr lang="ru-RU" sz="2000" b="1" i="1" dirty="0" smtClean="0">
              <a:solidFill>
                <a:prstClr val="black"/>
              </a:solidFill>
              <a:latin typeface="Constantia" panose="02030602050306030303" pitchFamily="18" charset="0"/>
              <a:cs typeface="Arial" charset="0"/>
            </a:endParaRPr>
          </a:p>
          <a:p>
            <a:pPr lvl="0"/>
            <a:r>
              <a:rPr lang="ru-RU" sz="2000" b="1" i="1" dirty="0" smtClean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участвовали </a:t>
            </a:r>
            <a:r>
              <a:rPr lang="ru-RU" sz="2000" b="1" i="1" dirty="0" smtClean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в традиционных пасхальных играх и конкурсах.</a:t>
            </a:r>
          </a:p>
          <a:p>
            <a:pPr lvl="0"/>
            <a:r>
              <a:rPr lang="ru-RU" sz="2000" b="1" i="1" dirty="0" smtClean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Праздничная программа закончилась чаепитием со сладостями и куличом…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63788" y="5949280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kern="0" dirty="0">
                <a:solidFill>
                  <a:srgbClr val="FF0000"/>
                </a:solidFill>
                <a:latin typeface="Candara"/>
              </a:rPr>
              <a:t>(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Ответственный за мероприятие </a:t>
            </a:r>
            <a:endParaRPr lang="ru-RU" sz="2000" b="1" i="1" kern="0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sz="2000" b="1" i="1" kern="0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Капишникова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Л.Г.)</a:t>
            </a:r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5940" y="0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9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мая 2016 года</a:t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митинг, посвященный Дню Победы </a:t>
            </a:r>
          </a:p>
          <a:p>
            <a:pPr lvl="0" algn="ctr"/>
            <a:r>
              <a:rPr kumimoji="0" lang="ru-RU" sz="28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«Ваш</a:t>
            </a:r>
            <a:r>
              <a:rPr kumimoji="0" lang="ru-RU" sz="2800" b="1" i="1" u="sng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 подвиг бессмертен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»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Дом\Desktop\1-5 июня\Фото за 2 кварт 2016\митинг 9 мая ЛЮБА К\P1030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58" y="1342881"/>
            <a:ext cx="2489492" cy="186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ом\Desktop\1-5 июня\Фото за 2 кварт 2016\митинг 9 мая ЛЮБА К\P1030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7460" y="3908991"/>
            <a:ext cx="2448438" cy="18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м\Desktop\1-5 июня\Фото за 2 кварт 2016\митинг 9 мая ЛЮБА К\P1030270 - КОПИЯ_c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6" y="3775680"/>
            <a:ext cx="1008208" cy="198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ом\Desktop\1-5 июня\Фото за 2 кварт 2016\митинг 9 мая ЛЮБА К\P103лдд0276_c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1420"/>
            <a:ext cx="931158" cy="196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ом\Desktop\1-5 июня\Фото за 2 кварт 2016\митинг 9 мая ЛЮБА К\P10302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80595"/>
            <a:ext cx="2094950" cy="157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ом\Desktop\КЛУБ\5. КАРТИНКИ для работы с сайтом, для кружков\5. календарные\рисунки к 9 мая\vechnyj-og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69953"/>
            <a:ext cx="1768783" cy="141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43398" y="1487924"/>
            <a:ext cx="6343590" cy="133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погода не позволила в полном объеме </a:t>
            </a:r>
            <a:r>
              <a:rPr lang="ru-RU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провести запланированную </a:t>
            </a:r>
            <a:r>
              <a:rPr lang="ru-RU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программу </a:t>
            </a:r>
            <a:r>
              <a:rPr lang="ru-RU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митинга</a:t>
            </a:r>
            <a:r>
              <a:rPr lang="ru-RU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ru-RU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не </a:t>
            </a:r>
            <a:r>
              <a:rPr lang="ru-RU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помешало </a:t>
            </a:r>
            <a:r>
              <a:rPr lang="ru-RU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односельчанам прийти и  </a:t>
            </a:r>
            <a:r>
              <a:rPr lang="ru-RU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почтить  память  погибших  наших земляков</a:t>
            </a:r>
            <a:r>
              <a:rPr lang="ru-RU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727" y="2918711"/>
            <a:ext cx="6123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600"/>
              </a:spcAft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собравшимися на митинг выступили: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727" y="3257265"/>
            <a:ext cx="8587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Аникин В.Н.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Чаинского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поселения),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Остроумова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  (</a:t>
            </a:r>
            <a:r>
              <a:rPr lang="ru-RU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Совета ветеранов),., учащиеся школы. </a:t>
            </a: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0727" y="6030021"/>
            <a:ext cx="8587760" cy="694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и ответственный за проведение митинга </a:t>
            </a: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Кравчук Т.А.</a:t>
            </a:r>
            <a:endParaRPr lang="ru-RU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6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i_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2564904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73752"/>
            <a:ext cx="6336704" cy="1143000"/>
          </a:xfrm>
        </p:spPr>
        <p:txBody>
          <a:bodyPr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Акция георгиевская ленточка…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«Катюша поздравляет»  -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адресное поздравление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ветеранов на </a:t>
            </a:r>
            <a:r>
              <a:rPr lang="ru-RU" sz="3200" dirty="0">
                <a:solidFill>
                  <a:srgbClr val="FF0000"/>
                </a:solidFill>
              </a:rPr>
              <a:t>дому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780928"/>
            <a:ext cx="8964488" cy="2304256"/>
          </a:xfrm>
        </p:spPr>
        <p:txBody>
          <a:bodyPr>
            <a:noAutofit/>
          </a:bodyPr>
          <a:lstStyle/>
          <a:p>
            <a:pPr marL="0" lvl="0" indent="0" fontAlgn="base">
              <a:spcBef>
                <a:spcPct val="0"/>
              </a:spcBef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праздничный день всем жителям села администрация поселения, работники Дома культуры раздавали георгиевские ленточки, как символ Великой Победы нашего народа. </a:t>
            </a:r>
          </a:p>
          <a:p>
            <a:pPr marL="0" lvl="0" indent="0" fontAlgn="base">
              <a:spcBef>
                <a:spcPct val="0"/>
              </a:spcBef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9 Мая было организовано выездное поздравление на дому ветеранов труда и тружеников тыла.</a:t>
            </a:r>
          </a:p>
          <a:p>
            <a:pPr marL="0" lvl="0" indent="0" fontAlgn="base">
              <a:spcBef>
                <a:spcPct val="0"/>
              </a:spcBef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Девочка Катюша (</a:t>
            </a:r>
            <a:r>
              <a:rPr lang="ru-RU" sz="2000" b="1" i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К.Мочалова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 читала стихотворение, а участники худ. самодеятельности поздравляли ветеранов песней.</a:t>
            </a:r>
          </a:p>
          <a:p>
            <a:pPr marL="0" lvl="0" indent="0" fontAlgn="base">
              <a:spcBef>
                <a:spcPct val="0"/>
              </a:spcBef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Всем ветеранам труда и труженикам тыла были вручены подарки.</a:t>
            </a:r>
          </a:p>
          <a:p>
            <a:pPr marL="0" lvl="0" indent="0" fontAlgn="base">
              <a:spcBef>
                <a:spcPct val="0"/>
              </a:spcBef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107504" y="5805264"/>
            <a:ext cx="9145016" cy="1213595"/>
          </a:xfrm>
        </p:spPr>
        <p:txBody>
          <a:bodyPr>
            <a:normAutofit fontScale="70000" lnSpcReduction="20000"/>
          </a:bodyPr>
          <a:lstStyle/>
          <a:p>
            <a:pPr marL="0" indent="0"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</a:t>
            </a:r>
            <a:r>
              <a:rPr lang="ru-RU" sz="2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проведение </a:t>
            </a:r>
            <a:r>
              <a:rPr lang="ru-RU" sz="2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 </a:t>
            </a:r>
            <a:r>
              <a:rPr lang="ru-RU" sz="2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Кравчук Т.А</a:t>
            </a:r>
            <a:r>
              <a:rPr lang="ru-RU" sz="2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9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Куусмаа</a:t>
            </a:r>
            <a:r>
              <a:rPr lang="ru-RU" sz="2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В.А.</a:t>
            </a:r>
            <a:endParaRPr lang="ru-RU" sz="29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endParaRPr lang="ru-RU" sz="24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00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esktop\1-5 июня\Фото за 2 кварт 2016\концерт 9мая 2016\в сайт\обрезано в сайт\P1030286_c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002" y="2564904"/>
            <a:ext cx="1080120" cy="19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1-5 июня\Фото за 2 кварт 2016\концерт 9мая 2016\в сайт\обрезано в сайт\P1030289_c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4869160"/>
            <a:ext cx="2376264" cy="17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ом\Desktop\1-5 июня\Фото за 2 кварт 2016\концерт 9мая 2016\в сайт\обрезано в сайт\P1030283_c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2924944"/>
            <a:ext cx="1152128" cy="194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Дом\Desktop\1-5 июня\Фото за 2 кварт 2016\концерт 9мая 2016\в сайт\обрезано в сайт\P1030285_c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9671" y="2607912"/>
            <a:ext cx="792088" cy="201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6432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9 мая 2016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dirty="0">
                <a:solidFill>
                  <a:srgbClr val="000099"/>
                </a:solidFill>
                <a:latin typeface="Candara"/>
              </a:rPr>
              <a:t>концертная программа , посвященная Дню Победы</a:t>
            </a:r>
          </a:p>
          <a:p>
            <a:pPr lvl="0" algn="ctr"/>
            <a:r>
              <a:rPr lang="ru-RU" sz="2800" b="1" i="1" u="sng" kern="0" dirty="0">
                <a:solidFill>
                  <a:srgbClr val="FF0000"/>
                </a:solidFill>
                <a:latin typeface="Candara"/>
              </a:rPr>
              <a:t>«Прикоснемся к подвигу героев</a:t>
            </a:r>
            <a:r>
              <a:rPr lang="ru-RU" sz="2800" b="1" i="1" u="sng" kern="0" dirty="0" smtClean="0">
                <a:solidFill>
                  <a:srgbClr val="FF0000"/>
                </a:solidFill>
                <a:latin typeface="Candara"/>
              </a:rPr>
              <a:t>»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532982"/>
            <a:ext cx="8964488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i="1" dirty="0" smtClean="0">
                <a:latin typeface="Times New Roman"/>
                <a:ea typeface="Calibri"/>
                <a:cs typeface="Times New Roman"/>
              </a:rPr>
              <a:t>В честь Дня Победы в </a:t>
            </a:r>
            <a:r>
              <a:rPr lang="ru-RU" sz="2400" b="1" i="1" dirty="0" err="1" smtClean="0">
                <a:latin typeface="Times New Roman"/>
                <a:ea typeface="Calibri"/>
                <a:cs typeface="Times New Roman"/>
              </a:rPr>
              <a:t>Чаинском</a:t>
            </a:r>
            <a:r>
              <a:rPr lang="ru-RU" sz="2400" b="1" i="1" dirty="0" smtClean="0">
                <a:latin typeface="Times New Roman"/>
                <a:ea typeface="Calibri"/>
                <a:cs typeface="Times New Roman"/>
              </a:rPr>
              <a:t> ДК был показан  большой концерт, подготовленный участниками художественной самодеятельности.</a:t>
            </a:r>
            <a:endParaRPr lang="ru-RU" sz="2400" b="1" i="1" dirty="0">
              <a:latin typeface="Times New Roman"/>
              <a:ea typeface="Calibri"/>
              <a:cs typeface="Times New Roman"/>
            </a:endParaRPr>
          </a:p>
          <a:p>
            <a:pPr lvl="0">
              <a:spcBef>
                <a:spcPct val="20000"/>
              </a:spcBef>
              <a:buClr>
                <a:srgbClr val="7FD13B"/>
              </a:buClr>
              <a:buSzPct val="100000"/>
              <a:defRPr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88" y="2924944"/>
            <a:ext cx="814216" cy="198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Дом\Desktop\1-5 июня\Фото за 2 кварт 2016\концерт 9мая 2016\в сайт\обрезано в сайт\P1030312_c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5" y="2719964"/>
            <a:ext cx="2565960" cy="224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5229200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  <a:defRPr/>
            </a:pPr>
            <a:r>
              <a:rPr lang="ru-RU" sz="2400" b="1" i="1" dirty="0">
                <a:solidFill>
                  <a:srgbClr val="0000CC"/>
                </a:solidFill>
                <a:latin typeface="Candara"/>
              </a:rPr>
              <a:t>Это  стихи,  песни о Победе, в исполнении чтецов,  ведущих, солистов, дуэтов и вокальных коллективов</a:t>
            </a:r>
            <a:endParaRPr lang="ru-RU" sz="2400" b="1" i="1" dirty="0">
              <a:solidFill>
                <a:srgbClr val="0000CC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09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1-5 июня\Фото за 2 кварт 2016\концерт 9мая 2016\в сайт\обрезано в сайт\P1030327_c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78143" y="5910424"/>
            <a:ext cx="3946299" cy="25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ом\Desktop\1-5 июня\Фото за 2 кварт 2016\концерт 9мая 2016\в сайт\обрезано в сайт\P1030334_c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1" y="123627"/>
            <a:ext cx="2466431" cy="170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Дом\Desktop\1-5 июня\Фото за 2 кварт 2016\концерт 9мая 2016\в сайт\обрезано в сайт\P1030294_c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46121" y="123627"/>
            <a:ext cx="1914311" cy="174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Дом\Desktop\1-5 июня\Фото за 2 кварт 2016\концерт 9мая 2016\в сайт\обрезано в сайт\P1030299_c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2708920"/>
            <a:ext cx="2387698" cy="205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Дом\Desktop\1-5 июня\Фото за 2 кварт 2016\концерт 9мая 2016\в сайт\обрезано в сайт\P1030301_c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33825" y="7597665"/>
            <a:ext cx="4569994" cy="389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Дом\Desktop\1-5 июня\Фото за 2 кварт 2016\концерт 9мая 2016\в сайт\обрезано в сайт\P1030327_c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43" y="148779"/>
            <a:ext cx="2608947" cy="167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Дом\Desktop\1-5 июня\Фото за 2 кварт 2016\концерт 9мая 2016\в сайт\обрезано в сайт\P1030301_c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22" y="2889966"/>
            <a:ext cx="2245058" cy="19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568" y="1840770"/>
            <a:ext cx="862893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Candara"/>
              </a:rPr>
              <a:t>Юмористические и танцевальные номера. </a:t>
            </a:r>
            <a:r>
              <a:rPr lang="ru-RU" sz="2400" b="1" i="1" dirty="0">
                <a:solidFill>
                  <a:srgbClr val="0000CC"/>
                </a:solidFill>
                <a:latin typeface="Candara"/>
              </a:rPr>
              <a:t>Ведущим программы был герой поэмы А. Твардовского Василий Теркин</a:t>
            </a:r>
            <a:endParaRPr lang="ru-RU" sz="2400" b="1" i="1" dirty="0">
              <a:solidFill>
                <a:srgbClr val="0000CC"/>
              </a:solidFill>
              <a:ea typeface="Calibri"/>
              <a:cs typeface="Times New Roman"/>
            </a:endParaRPr>
          </a:p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  <a:defRPr/>
            </a:pPr>
            <a:endParaRPr lang="ru-RU" sz="2400" b="1" i="1" dirty="0">
              <a:solidFill>
                <a:srgbClr val="0000CC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962" y="4943342"/>
            <a:ext cx="8632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  <a:defRPr/>
            </a:pPr>
            <a:r>
              <a:rPr lang="ru-RU" sz="2400" b="1" i="1" dirty="0" smtClean="0">
                <a:latin typeface="Candara"/>
              </a:rPr>
              <a:t>Также всем присутствующим </a:t>
            </a:r>
            <a:r>
              <a:rPr lang="ru-RU" sz="2400" b="1" i="1" smtClean="0">
                <a:latin typeface="Candara"/>
              </a:rPr>
              <a:t>на празднике </a:t>
            </a:r>
            <a:r>
              <a:rPr lang="ru-RU" sz="2400" b="1" i="1" dirty="0" smtClean="0">
                <a:latin typeface="Candara"/>
              </a:rPr>
              <a:t>была предложена продажа шашлыков, салатов и закусок. </a:t>
            </a:r>
            <a:endParaRPr lang="ru-RU" sz="2400" b="1" i="1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6816" y="2950345"/>
            <a:ext cx="30464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  <a:buSzPct val="100000"/>
              <a:defRPr/>
            </a:pPr>
            <a:r>
              <a:rPr lang="ru-RU" sz="2400" b="1" i="1" dirty="0">
                <a:solidFill>
                  <a:prstClr val="black"/>
                </a:solidFill>
                <a:latin typeface="Candara"/>
              </a:rPr>
              <a:t>Традиционно в 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этот  </a:t>
            </a:r>
            <a:r>
              <a:rPr lang="ru-RU" sz="2400" b="1" i="1" dirty="0">
                <a:solidFill>
                  <a:prstClr val="black"/>
                </a:solidFill>
                <a:latin typeface="Candara"/>
              </a:rPr>
              <a:t>день 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всем зрителям раздавалась </a:t>
            </a:r>
            <a:r>
              <a:rPr lang="ru-RU" sz="2400" b="1" i="1" dirty="0">
                <a:solidFill>
                  <a:prstClr val="black"/>
                </a:solidFill>
                <a:latin typeface="Candara"/>
              </a:rPr>
              <a:t>армейская каша</a:t>
            </a:r>
            <a:endParaRPr lang="ru-RU" sz="2400" b="1" i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962" y="6093296"/>
            <a:ext cx="8445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(Ответственные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за мероприятие 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ru-RU" sz="2000" b="1" i="1" kern="0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Куусмаа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В.А.,  Кравчук Т.А.)</a:t>
            </a:r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1412776"/>
            <a:ext cx="6856063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>
                <a:latin typeface="Arial Narrow" panose="020B0606020202030204" pitchFamily="34" charset="0"/>
                <a:cs typeface="Arial" panose="020B0604020202020204" pitchFamily="34" charset="0"/>
              </a:rPr>
              <a:t>М</a:t>
            </a:r>
            <a:r>
              <a:rPr lang="ru-RU" sz="20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итинг памяти павших земляков и концертная программа в честь Дня Победы прошли в с. Гришкино.</a:t>
            </a:r>
          </a:p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В концерте приняли участие учащиеся школы, солисты, чтецы, вокальная группа «Россиянка» и другие творческие коллективы. Были исполнены песни, стихи, сценки о Великой Отечественной войне, о Дне Победы</a:t>
            </a:r>
            <a:endParaRPr lang="ru-RU" sz="20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0"/>
            <a:ext cx="828092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9 мая 2016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kern="0" dirty="0" smtClean="0">
                <a:solidFill>
                  <a:srgbClr val="0000CC"/>
                </a:solidFill>
                <a:latin typeface="Candara"/>
              </a:rPr>
              <a:t>Митинг и концертная </a:t>
            </a:r>
            <a:r>
              <a:rPr lang="ru-RU" sz="2400" b="1" i="1" kern="0" dirty="0">
                <a:solidFill>
                  <a:srgbClr val="000099"/>
                </a:solidFill>
                <a:latin typeface="Candara"/>
              </a:rPr>
              <a:t>программа , посвященная Дню </a:t>
            </a:r>
            <a:r>
              <a:rPr lang="ru-RU" sz="2400" b="1" i="1" kern="0" dirty="0" smtClean="0">
                <a:solidFill>
                  <a:srgbClr val="000099"/>
                </a:solidFill>
                <a:latin typeface="Candara"/>
              </a:rPr>
              <a:t>Победы в с. Гришкино   </a:t>
            </a:r>
            <a:r>
              <a:rPr lang="ru-RU" sz="2400" b="1" i="1" u="sng" kern="0" dirty="0" smtClean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2400" b="1" i="1" u="sng" kern="0" dirty="0">
                <a:solidFill>
                  <a:srgbClr val="FF0000"/>
                </a:solidFill>
                <a:latin typeface="Candara"/>
              </a:rPr>
              <a:t>Я помню, значит я живу»</a:t>
            </a:r>
            <a:endParaRPr lang="ru-RU" sz="2400" dirty="0">
              <a:solidFill>
                <a:prstClr val="black"/>
              </a:solidFill>
            </a:endParaRPr>
          </a:p>
          <a:p>
            <a:pPr lvl="0" algn="ctr"/>
            <a:endParaRPr lang="ru-RU" sz="2400" b="1" i="1" kern="0" dirty="0">
              <a:solidFill>
                <a:srgbClr val="000099"/>
              </a:solidFill>
              <a:latin typeface="Candara"/>
            </a:endParaRPr>
          </a:p>
        </p:txBody>
      </p:sp>
      <p:pic>
        <p:nvPicPr>
          <p:cNvPr id="1026" name="Picture 2" descr="I:\Гришкино\Гришкино за 2 кв 16г\ДЕНЬ ПОБЕДЫ\DSCN1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6" y="3182797"/>
            <a:ext cx="2009150" cy="150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Гришкино\Гришкино за 2 кв 16г\ДЕНЬ ПОБЕДЫ\DSCN1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15" y="1412776"/>
            <a:ext cx="2102295" cy="157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Гришкино\Гришкино за 2 кв 16г\ДЕНЬ ПОБЕДЫ\DSCN1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826" y="4036665"/>
            <a:ext cx="2370336" cy="177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:\Гришкино\Гришкино за 2 кв 16г\ДЕНЬ ПОБЕДЫ\DSCN1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52186"/>
            <a:ext cx="1460033" cy="194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:\Гришкино\Гришкино за 2 кв 16г\ДЕНЬ ПОБЕДЫ\DSCN16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2" y="4874704"/>
            <a:ext cx="2002304" cy="150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I:\Гришкино\Гришкино за 2 кв 16г\ДЕНЬ ПОБЕДЫ\DSCN15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39" y="3936228"/>
            <a:ext cx="2545589" cy="190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6053267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(Ответственный за мероприятие  </a:t>
            </a:r>
            <a:endParaRPr lang="ru-RU" b="1" i="1" kern="0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b="1" i="1" kern="0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Капишникова</a:t>
            </a:r>
            <a:r>
              <a:rPr lang="ru-RU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Л.Г.)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42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82" y="0"/>
            <a:ext cx="667565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19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мая 2016 года</a:t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детский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конкурс патриотической </a:t>
            </a:r>
          </a:p>
          <a:p>
            <a:pPr lvl="0" algn="ctr"/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           песни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и стихотворений</a:t>
            </a:r>
          </a:p>
          <a:p>
            <a:pPr lvl="0" algn="ctr"/>
            <a:r>
              <a:rPr kumimoji="0" lang="ru-RU" sz="3200" b="1" i="1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                    «</a:t>
            </a:r>
            <a:r>
              <a:rPr kumimoji="0" lang="ru-RU" sz="3200" b="1" i="1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Салют, Победа!»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71" name="Picture 3" descr="I:\фото с 19 мая\Новая папка\DSC_0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4" y="1877437"/>
            <a:ext cx="2255529" cy="150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фото с 19 мая\Новая папка\DSC_0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9" y="5214622"/>
            <a:ext cx="2284155" cy="15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:\фото с 19 мая\Новая папка\DSC_0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9" y="3501008"/>
            <a:ext cx="226234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I:\фото с 19 мая\Новая папка\DSC_03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34" y="4635270"/>
            <a:ext cx="2767943" cy="18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:\фото с 19 мая\Новая папка\DSC_03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28" y="4650099"/>
            <a:ext cx="2767942" cy="185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Дом\Desktop\КЛУБ\5. КАРТИНКИ для работы с сайтом, для кружков\6. узор, оформление\i (90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02" y="170525"/>
            <a:ext cx="19716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30507" y="2158531"/>
            <a:ext cx="6189126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 smtClean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концерте-конкурсе  </a:t>
            </a:r>
            <a:r>
              <a:rPr lang="ru-RU" sz="2000" b="1" i="1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приняли участие </a:t>
            </a:r>
            <a:r>
              <a:rPr lang="ru-RU" sz="2000" b="1" i="1" dirty="0" smtClean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ребята села, учащиеся коррекционной школы-интерната «Черемушки».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Исполнялись песни и стихотворения о Родине, Великой Отечественной войне, Победе, о мире…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Выступали и солисты, и дуэты, и вокальные группы.</a:t>
            </a:r>
            <a:endParaRPr lang="ru-RU" sz="2000" b="1" i="1" dirty="0">
              <a:solidFill>
                <a:prstClr val="black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3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фото с 19 мая\DSC_0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4" y="1731756"/>
            <a:ext cx="1764035" cy="11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I:\фото с 19 мая\Новая папка\DSC_0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15116"/>
            <a:ext cx="1813821" cy="121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345"/>
            <a:ext cx="1888315" cy="126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09"/>
            <a:ext cx="1872208" cy="125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10" y="162809"/>
            <a:ext cx="1821006" cy="121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3424" y="1731756"/>
            <a:ext cx="4932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Между конкурсными номера выступали участники художественной </a:t>
            </a:r>
          </a:p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самодеятельности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2903638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конкурса:</a:t>
            </a:r>
            <a:endParaRPr lang="ru-RU" sz="2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Дом\Desktop\1-5 июня\Фото за 2 кварт 2016\конкурс стихов 19 мая\DSC_03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0" y="5109166"/>
            <a:ext cx="2100510" cy="140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1-5 июня\Фото за 2 кварт 2016\конкурс стихов 19 мая\DSC_03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07" y="5131110"/>
            <a:ext cx="2067679" cy="138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ом\Desktop\1-5 июня\Фото за 2 кварт 2016\конкурс стихов 19 мая\Новая папка\DSC_03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040" y="3553544"/>
            <a:ext cx="2166680" cy="14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23487" y="5360471"/>
            <a:ext cx="3941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(</a:t>
            </a:r>
            <a:r>
              <a:rPr lang="ru-RU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Ответственные </a:t>
            </a:r>
            <a:r>
              <a:rPr lang="ru-RU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за </a:t>
            </a:r>
            <a:r>
              <a:rPr lang="ru-RU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мероприятие Кравчук Т.А., </a:t>
            </a:r>
            <a:r>
              <a:rPr lang="ru-RU" b="1" i="1" kern="0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Куусмаа</a:t>
            </a:r>
            <a:r>
              <a:rPr lang="ru-RU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В.А.)  </a:t>
            </a:r>
            <a:endParaRPr lang="ru-RU" b="1" i="1" kern="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1027" name="Picture 3" descr="I:\фото 2 квартал\фото для печати\SDC181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11" y="3525084"/>
            <a:ext cx="881063" cy="145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м\Desktop\1-5 июня\SDC10424_c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496626"/>
            <a:ext cx="2341767" cy="148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ом\Desktop\1-5 июня\Фото за 2 кварт 2016\концерт 9мая 2016\обрезано в сайт\P1030331_c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07" y="3532407"/>
            <a:ext cx="1012214" cy="14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0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24 мая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2016 года</a:t>
            </a:r>
            <a:endParaRPr lang="ru-RU" sz="28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2800" b="1" i="1" kern="0" dirty="0">
                <a:solidFill>
                  <a:srgbClr val="000099"/>
                </a:solidFill>
                <a:latin typeface="Candara"/>
              </a:rPr>
              <a:t>р</a:t>
            </a:r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азвлекательное мероприятие </a:t>
            </a:r>
          </a:p>
          <a:p>
            <a:pPr lvl="0" algn="ctr"/>
            <a:r>
              <a:rPr lang="ru-RU" sz="3200" b="1" i="1" u="sng" kern="0" dirty="0" smtClean="0">
                <a:solidFill>
                  <a:srgbClr val="FF0000"/>
                </a:solidFill>
                <a:latin typeface="Candara"/>
              </a:rPr>
              <a:t>«До свиданья, детский сад!»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Дом\Desktop\1-5 июня\Фото за 2 кварт 2016\фото выпусскн. в д.с\IMG_5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5" y="1664151"/>
            <a:ext cx="2999183" cy="22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ом\Desktop\1-5 июня\Фото за 2 кварт 2016\фото выпусскн. в д.с\IMG_5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7" y="4257303"/>
            <a:ext cx="2935777" cy="220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3" y="1681291"/>
            <a:ext cx="53469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программы Домовенок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В.Стрельникова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Баба Яга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В.Куусмаа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давали различные задания детям, чтобы проверить: готовы ли ребята к школе, что они умеют, как ведут себя…</a:t>
            </a:r>
          </a:p>
          <a:p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/>
          </a:p>
        </p:txBody>
      </p:sp>
      <p:pic>
        <p:nvPicPr>
          <p:cNvPr id="3075" name="Picture 3" descr="C:\Users\Дом\Desktop\1-5 июня\Фото за 2 кварт 2016\фото выпусскн. в д.с\IMG_5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909" y="342900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7" y="5827692"/>
            <a:ext cx="4870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(Ответственный </a:t>
            </a:r>
            <a:r>
              <a:rPr lang="ru-RU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за мероприятие </a:t>
            </a:r>
            <a:r>
              <a:rPr lang="ru-RU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ru-RU" b="1" i="1" kern="0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Куусмаа</a:t>
            </a:r>
            <a:r>
              <a:rPr lang="ru-RU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В.А.)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4710" y="3740902"/>
            <a:ext cx="2898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маленький праздник для тех ребят, перед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которыми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откроет школа свои двери…</a:t>
            </a:r>
          </a:p>
        </p:txBody>
      </p:sp>
    </p:spTree>
    <p:extLst>
      <p:ext uri="{BB962C8B-B14F-4D97-AF65-F5344CB8AC3E}">
        <p14:creationId xmlns:p14="http://schemas.microsoft.com/office/powerpoint/2010/main" val="27648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24 мая 2016 года</a:t>
            </a:r>
            <a:endParaRPr lang="ru-RU" sz="28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Поздравительное мероприятие  </a:t>
            </a:r>
            <a:endParaRPr lang="ru-RU" sz="28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3200" b="1" i="1" u="sng" kern="0" dirty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3200" b="1" i="1" u="sng" kern="0" dirty="0" smtClean="0">
                <a:solidFill>
                  <a:srgbClr val="FF0000"/>
                </a:solidFill>
                <a:latin typeface="Candara"/>
              </a:rPr>
              <a:t>День рожденье - лучший праздник»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I:\Гришкино\юбилеи\Юбилей Камбарова\юбилей Камбарова 2016\DSCN1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2638816" cy="19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Гришкино\юбилеи\Юбилей Камбарова\юбилей Камбарова 2016\DSCN1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5" y="4121780"/>
            <a:ext cx="2844326" cy="21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м\Desktop\DSCN1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2487"/>
            <a:ext cx="2952328" cy="220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1602487"/>
            <a:ext cx="5112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«Ветерана» сцены </a:t>
            </a:r>
            <a:r>
              <a:rPr lang="ru-RU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Комбарова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Николая Георгиевича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участники художественной самодеятельности с. Гришкино поздравляли с днем рождения возле его дома: украсили его воздушными шарами, накрыли стол на берегу реки Чаи…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9248" y="6273331"/>
            <a:ext cx="8604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(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Ответственный за 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мероприятие </a:t>
            </a:r>
            <a:r>
              <a:rPr lang="ru-RU" sz="2000" b="1" i="1" kern="0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Капишникова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Л.Г.)</a:t>
            </a:r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endParaRPr lang="ru-RU" sz="2000" b="1" i="1" kern="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55876" y="3664907"/>
            <a:ext cx="24482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Поздравительная программа чередовалась с песнями и частушками под аккомпанемент  гармошки самого именинника.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0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38183"/>
            <a:ext cx="7828398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kumimoji="0" lang="ru-RU" sz="3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1</a:t>
            </a:r>
            <a:r>
              <a:rPr kumimoji="0" lang="ru-RU" sz="3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апреля </a:t>
            </a:r>
            <a:r>
              <a:rPr kumimoji="0" lang="ru-RU" sz="3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2016 года</a:t>
            </a:r>
            <a:br>
              <a:rPr kumimoji="0" lang="ru-RU" sz="3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</a:b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</a:rPr>
              <a:t>экологический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</a:rPr>
              <a:t> урок в детском саду</a:t>
            </a:r>
            <a:b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</a:rPr>
            </a:br>
            <a:r>
              <a:rPr kumimoji="0" lang="ru-RU" sz="3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«Здравствуйте, птицы!» </a:t>
            </a:r>
            <a:br>
              <a:rPr kumimoji="0" lang="ru-RU" sz="3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</a:br>
            <a:endParaRPr lang="ru-RU" sz="31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01120" y="1870173"/>
            <a:ext cx="440283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00CC"/>
                </a:solidFill>
                <a:latin typeface="Candara"/>
              </a:rPr>
              <a:t>Экологическое мероприятие с детьми было проведено в детском саду.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00CC"/>
                </a:solidFill>
                <a:latin typeface="Candara"/>
              </a:rPr>
              <a:t>Много нового дети узнали о птицах из игр, загадок, вопросов и рассказе ведущей.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00CC"/>
                </a:solidFill>
                <a:latin typeface="Candara"/>
              </a:rPr>
              <a:t>Каждый раскрасил свою птицу и рисунки были размещены на стенде для показа родителям.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I:\фото\ФОТО АПРЕЛЬ2016\IMG_5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4" y="1772816"/>
            <a:ext cx="4046192" cy="303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1864" y="5703639"/>
            <a:ext cx="6873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kern="0" dirty="0">
                <a:solidFill>
                  <a:srgbClr val="FF0000"/>
                </a:solidFill>
                <a:latin typeface="Candara"/>
              </a:rPr>
              <a:t>(</a:t>
            </a:r>
            <a:r>
              <a:rPr lang="ru-RU" sz="2400" b="1" i="1" kern="0" dirty="0" smtClean="0">
                <a:solidFill>
                  <a:srgbClr val="FF0000"/>
                </a:solidFill>
                <a:latin typeface="Candara"/>
              </a:rPr>
              <a:t>Ответственный за мероприятие </a:t>
            </a:r>
            <a:r>
              <a:rPr lang="ru-RU" sz="2400" b="1" i="1" kern="0" dirty="0" err="1" smtClean="0">
                <a:solidFill>
                  <a:srgbClr val="FF0000"/>
                </a:solidFill>
                <a:latin typeface="Candara"/>
              </a:rPr>
              <a:t>Куусмаа</a:t>
            </a:r>
            <a:r>
              <a:rPr lang="ru-RU" sz="2400" b="1" i="1" kern="0" dirty="0" smtClean="0">
                <a:solidFill>
                  <a:srgbClr val="FF0000"/>
                </a:solidFill>
                <a:latin typeface="Candara"/>
              </a:rPr>
              <a:t> В.А.) </a:t>
            </a:r>
            <a:endParaRPr lang="ru-RU" dirty="0"/>
          </a:p>
        </p:txBody>
      </p:sp>
      <p:pic>
        <p:nvPicPr>
          <p:cNvPr id="4102" name="Picture 6" descr="C:\Users\Дом\Desktop\КЛУБ\5. КАРТИНКИ для работы с сайтом, для кружков\голуби\Новая папк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4137"/>
            <a:ext cx="1584176" cy="181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5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Desktop\гришкино 2 кв.2016г\Здравствуй лето\DSCN1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73224"/>
            <a:ext cx="2665632" cy="199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ом\Desktop\гришкино 2 кв.2016г\Здравствуй лето\DSCN1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65397"/>
            <a:ext cx="2565076" cy="19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ом\Desktop\гришкино 2 кв.2016г\Здравствуй лето\DSCN1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8274"/>
            <a:ext cx="2165176" cy="16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ом\Desktop\гришкино 2 кв.2016г\Здравствуй лето\DSCN16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4406215"/>
            <a:ext cx="2322005" cy="17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Дом\Desktop\гришкино 2 кв.2016г\Здравствуй лето\DSCN16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0" y="5049599"/>
            <a:ext cx="2156078" cy="161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Дом\Desktop\гришкино 2 кв.2016г\Здравствуй лето\DSCN1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5350"/>
            <a:ext cx="2165176" cy="16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6466" y="-18276"/>
            <a:ext cx="81906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1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июня 2016 года</a:t>
            </a:r>
            <a:endParaRPr lang="ru-RU" sz="28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2800" b="1" i="1" kern="0" dirty="0">
                <a:solidFill>
                  <a:srgbClr val="000099"/>
                </a:solidFill>
                <a:latin typeface="Candara"/>
              </a:rPr>
              <a:t>развлекательно-игровая </a:t>
            </a:r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программа ко Дню защиты  </a:t>
            </a:r>
            <a:r>
              <a:rPr lang="ru-RU" sz="2800" b="1" i="1" kern="0" dirty="0">
                <a:solidFill>
                  <a:srgbClr val="000099"/>
                </a:solidFill>
                <a:latin typeface="Candara"/>
              </a:rPr>
              <a:t>детей      </a:t>
            </a:r>
            <a:r>
              <a:rPr lang="ru-RU" sz="3200" b="1" i="1" u="sng" kern="0" dirty="0" smtClean="0">
                <a:solidFill>
                  <a:srgbClr val="FF0000"/>
                </a:solidFill>
                <a:latin typeface="Candara"/>
              </a:rPr>
              <a:t>«Здравствуй, лето!»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1446" y="1446550"/>
            <a:ext cx="3962762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Детства и начало летних каникул весело отметили ребята с. Гришкино.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подвижных играх, конкурсах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заданиях активно принимали участие все присутствующие. </a:t>
            </a: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заключении праздника все получили сладкие призы.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41416" y="6130444"/>
            <a:ext cx="7092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(Ответственный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за 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мероприятие </a:t>
            </a:r>
          </a:p>
          <a:p>
            <a:pPr lvl="0" algn="ctr"/>
            <a:r>
              <a:rPr lang="ru-RU" sz="2000" b="1" i="1" kern="0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Капишникова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Л.Г.)</a:t>
            </a:r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6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09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3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июня 2016 года</a:t>
            </a:r>
            <a:endParaRPr lang="ru-RU" sz="28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2400" b="1" i="1" kern="0" dirty="0">
                <a:solidFill>
                  <a:srgbClr val="000099"/>
                </a:solidFill>
                <a:latin typeface="Candara"/>
              </a:rPr>
              <a:t>и</a:t>
            </a:r>
            <a:r>
              <a:rPr lang="ru-RU" sz="2400" b="1" i="1" kern="0" dirty="0" smtClean="0">
                <a:solidFill>
                  <a:srgbClr val="000099"/>
                </a:solidFill>
                <a:latin typeface="Candara"/>
              </a:rPr>
              <a:t>гровая программа по запискам  ко Дню защиты детей </a:t>
            </a:r>
          </a:p>
          <a:p>
            <a:pPr lvl="0" algn="ctr"/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 </a:t>
            </a:r>
            <a:r>
              <a:rPr lang="ru-RU" sz="2800" b="1" i="1" u="sng" kern="0" dirty="0" smtClean="0">
                <a:solidFill>
                  <a:srgbClr val="FF0000"/>
                </a:solidFill>
                <a:latin typeface="Candara"/>
              </a:rPr>
              <a:t>«В поисках пиратского острова</a:t>
            </a:r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»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5122" name="Picture 2" descr="C:\Users\Дом\Desktop\1-5 июня\Фото за 2 кварт 2016\1 июня\CropImaтттт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55166"/>
            <a:ext cx="2952328" cy="182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ом\Desktop\1-5 июня\Фото за 2 кварт 2016\1 июня\CropImag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91668"/>
            <a:ext cx="2232248" cy="174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ом\Desktop\1-5 июня\Фото за 2 кварт 2016\1 июня\Crop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96" y="4255166"/>
            <a:ext cx="208739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444" y="1314341"/>
            <a:ext cx="89289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Детства 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решили провести в форме «поиска клада по запискам». Заготовленные записки заранее спрятали в разных местах на территории ДК, школы. Ребята разделились на 2 команды. Задача каждой – найти записку, текст которой дает указание к поиску следующей и т.д. За каждую найденную записку каждая команда получала кусочек карты, на которой обозначен «Остров пиратов».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7566" y="2923536"/>
            <a:ext cx="5834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все ребята успешно справились с заданием, нашли «Остров», где был пиратский флаг и откопали на нем сундучок со сладостями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8145" y="4599552"/>
            <a:ext cx="3275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все расположились на траве и на разожженном костре жарили сосиски и картошку, играли и веселились…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896" y="6255421"/>
            <a:ext cx="8608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(Ответственный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за мероприятие  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Кравчук Т.А., </a:t>
            </a:r>
            <a:r>
              <a:rPr lang="ru-RU" sz="2000" b="1" i="1" kern="0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Куусмаа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В.А.)</a:t>
            </a:r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534" y="17190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5 июня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2016 </a:t>
            </a:r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года</a:t>
            </a:r>
            <a:endParaRPr lang="ru-RU" sz="2800" b="1" i="1" kern="0" dirty="0" smtClean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2800" b="1" i="1" kern="0" dirty="0">
                <a:solidFill>
                  <a:srgbClr val="000099"/>
                </a:solidFill>
                <a:latin typeface="Candara"/>
              </a:rPr>
              <a:t>р</a:t>
            </a:r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айонный фестиваль  в честь Дня защиты детей </a:t>
            </a:r>
            <a:r>
              <a:rPr lang="ru-RU" sz="3200" b="1" i="1" u="sng" kern="0" dirty="0" smtClean="0">
                <a:solidFill>
                  <a:srgbClr val="FF0000"/>
                </a:solidFill>
                <a:latin typeface="Candara"/>
              </a:rPr>
              <a:t>«Родничок</a:t>
            </a:r>
            <a:r>
              <a:rPr lang="ru-RU" sz="3200" b="1" i="1" kern="0" dirty="0" smtClean="0">
                <a:solidFill>
                  <a:srgbClr val="FF0000"/>
                </a:solidFill>
                <a:latin typeface="Candara"/>
              </a:rPr>
              <a:t>»</a:t>
            </a:r>
            <a:endParaRPr lang="ru-RU" dirty="0"/>
          </a:p>
        </p:txBody>
      </p:sp>
      <p:pic>
        <p:nvPicPr>
          <p:cNvPr id="4098" name="Picture 2" descr="C:\Users\Дом\Desktop\1-5 июня\Фото за 2 кварт 2016\Родничок\Crop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34" y="4376410"/>
            <a:ext cx="2613146" cy="197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ом\Desktop\1-5 июня\Фото за 2 кварт 2016\Родничок\CropImag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2" y="4407189"/>
            <a:ext cx="2633596" cy="171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100" y="1463740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фестиваль в честь Дня защиты детей, как и всегда,  проходил в районном центре.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организаторы праздника сделали все для детворы:  украсили улицу, разместили большой батут, организовали торговлю сладостями, шашлыками, всем детям бесплатно раздавали мороженое. Подготовлены были интересные конкурсы, игры, состязания и другие развлечения.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летней эстраде юные артисты, приехавшие из поселений района, показывали свои лучшие номера художественной самодеятельности.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34778" y="4407189"/>
            <a:ext cx="36675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«Спортивный танец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Ж.Баженова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К.Максимова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В.Фатеева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/>
            <a:endParaRPr lang="ru-RU" b="1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 «Подружки»</a:t>
            </a:r>
          </a:p>
          <a:p>
            <a:pPr algn="ctr"/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А.Амоськина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К.Маврина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699303"/>
            <a:ext cx="7528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Чаинский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показал на фестивале 2 номера </a:t>
            </a:r>
            <a:endParaRPr lang="ru-RU" sz="20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худ.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самодеятельности в исполнении девочек: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2098" y="6349544"/>
            <a:ext cx="8476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(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Ответственный за мероприятие  Кравчук 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Т.А.)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663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ом\Desktop\1-5 июня\Фото за 2 кварт 2016\День варенья весенее\SDC10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76" y="1628800"/>
            <a:ext cx="3073891" cy="172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ом\Desktop\1-5 июня\Фото за 2 кварт 2016\День варенья весенее\SDC10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8" y="3919505"/>
            <a:ext cx="3821697" cy="214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928" y="0"/>
            <a:ext cx="8928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7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июня 2016 года</a:t>
            </a:r>
            <a:endParaRPr lang="ru-RU" sz="28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2800" b="1" i="1" kern="0" dirty="0">
                <a:solidFill>
                  <a:srgbClr val="000099"/>
                </a:solidFill>
                <a:latin typeface="Candara"/>
              </a:rPr>
              <a:t>п</a:t>
            </a:r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оздравительная программа весенних именинников </a:t>
            </a:r>
          </a:p>
          <a:p>
            <a:pPr lvl="0" algn="ctr"/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 </a:t>
            </a:r>
            <a:r>
              <a:rPr lang="ru-RU" sz="3200" b="1" i="1" u="sng" kern="0" dirty="0" smtClean="0">
                <a:solidFill>
                  <a:srgbClr val="FF0000"/>
                </a:solidFill>
                <a:latin typeface="Candara"/>
              </a:rPr>
              <a:t>«День варенья</a:t>
            </a:r>
            <a:r>
              <a:rPr lang="ru-RU" sz="3200" b="1" i="1" kern="0" dirty="0" smtClean="0">
                <a:solidFill>
                  <a:srgbClr val="FF0000"/>
                </a:solidFill>
                <a:latin typeface="Candara"/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3" y="3878967"/>
            <a:ext cx="3687936" cy="207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820" y="6281800"/>
            <a:ext cx="8445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(Ответственный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за мероприятие 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Кравчук Т.А.)</a:t>
            </a:r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84446" y="1446550"/>
            <a:ext cx="52366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Уже стало традицией отмечать дни рождения вместе. Весенних именинников было только трое. Им в этот день звучали слова поздравления и пожелания.</a:t>
            </a:r>
          </a:p>
          <a:p>
            <a:r>
              <a:rPr lang="ru-RU" sz="2000" b="1" i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После чаепития все присутствующие дети поиграли и  потанцевали… И, конечно, в центре внимания были именинники.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7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ом\Desktop\РАЗНОЕ\гербер\гербер 2\image (8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3113"/>
            <a:ext cx="3096344" cy="20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Дом\Desktop\РАЗНОЕ\гербер\гербер 2\image (8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6" y="3861048"/>
            <a:ext cx="3073464" cy="204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Дом\Desktop\РАЗНОЕ\гербер\гербер 2\image (8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23" y="116632"/>
            <a:ext cx="2229721" cy="148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0"/>
            <a:ext cx="67347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12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июня 2016 года</a:t>
            </a:r>
            <a:endParaRPr lang="ru-RU" sz="28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Районный  </a:t>
            </a:r>
            <a:r>
              <a:rPr lang="ru-RU" sz="2800" b="1" i="1" kern="0" dirty="0">
                <a:solidFill>
                  <a:srgbClr val="000099"/>
                </a:solidFill>
                <a:latin typeface="Candara"/>
              </a:rPr>
              <a:t>фестиваль </a:t>
            </a:r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в честь Дня России</a:t>
            </a:r>
          </a:p>
          <a:p>
            <a:pPr algn="ctr"/>
            <a:r>
              <a:rPr lang="ru-RU" sz="3200" b="1" i="1" u="sng" kern="0" dirty="0" smtClean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3200" b="1" i="1" u="sng" kern="0" dirty="0" err="1">
                <a:solidFill>
                  <a:srgbClr val="FF0000"/>
                </a:solidFill>
                <a:latin typeface="Candara"/>
              </a:rPr>
              <a:t>Чаинские</a:t>
            </a:r>
            <a:r>
              <a:rPr lang="ru-RU" sz="3200" b="1" i="1" u="sng" kern="0" dirty="0">
                <a:solidFill>
                  <a:srgbClr val="FF0000"/>
                </a:solidFill>
                <a:latin typeface="Candara"/>
              </a:rPr>
              <a:t> просторы</a:t>
            </a:r>
            <a:r>
              <a:rPr lang="ru-RU" sz="3200" b="1" i="1" kern="0" dirty="0">
                <a:solidFill>
                  <a:srgbClr val="FF0000"/>
                </a:solidFill>
                <a:latin typeface="Candara"/>
              </a:rPr>
              <a:t>»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1709684"/>
            <a:ext cx="52565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Положением о проведении фестиваля была предусмотрена 10 –</a:t>
            </a:r>
            <a:r>
              <a:rPr lang="ru-RU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ти</a:t>
            </a:r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минутная программа для каждого Дома культуры. </a:t>
            </a:r>
          </a:p>
          <a:p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ДК </a:t>
            </a:r>
            <a:r>
              <a:rPr lang="ru-RU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Чаинского</a:t>
            </a:r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поселения подготовил и показал следующие номера:</a:t>
            </a:r>
          </a:p>
          <a:p>
            <a:endParaRPr lang="ru-RU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b="1" u="sng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Песни</a:t>
            </a:r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: «Моя Росси» и «Гуляй, казак!»  </a:t>
            </a:r>
            <a:r>
              <a:rPr lang="ru-RU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(исп. С. </a:t>
            </a:r>
            <a:r>
              <a:rPr lang="ru-RU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Куусмаа</a:t>
            </a:r>
            <a:r>
              <a:rPr lang="ru-RU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), </a:t>
            </a:r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«Гуляй душа!»</a:t>
            </a:r>
          </a:p>
          <a:p>
            <a:pPr lvl="1"/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(исп. </a:t>
            </a:r>
            <a:r>
              <a:rPr lang="ru-RU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В.</a:t>
            </a:r>
            <a:r>
              <a:rPr lang="ru-RU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Стрельникова</a:t>
            </a:r>
            <a:r>
              <a:rPr lang="ru-RU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) , «С тобой не дружили» (исп. Н. </a:t>
            </a:r>
            <a:r>
              <a:rPr lang="ru-RU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Комбаров</a:t>
            </a:r>
            <a:r>
              <a:rPr lang="ru-RU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);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ru-RU" b="1" i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b="1" u="sng" dirty="0" smtClean="0">
                <a:latin typeface="Arial Narrow" panose="020B0606020202030204" pitchFamily="34" charset="0"/>
                <a:cs typeface="Arial" panose="020B0604020202020204" pitchFamily="34" charset="0"/>
              </a:rPr>
              <a:t>Миниатюра-игра со зрителями</a:t>
            </a:r>
            <a:r>
              <a:rPr lang="ru-RU" b="1" i="1" u="sng" dirty="0" smtClean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ru-RU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в роли цыганки В. Стрельникова</a:t>
            </a:r>
            <a:r>
              <a:rPr lang="ru-RU" b="1" i="1" dirty="0">
                <a:latin typeface="Arial Narrow" panose="020B0606020202030204" pitchFamily="34" charset="0"/>
                <a:cs typeface="Arial" panose="020B0604020202020204" pitchFamily="34" charset="0"/>
              </a:rPr>
              <a:t>;</a:t>
            </a:r>
            <a:endParaRPr lang="ru-RU" b="1" i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ru-RU" b="1" i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Ведущие программы Матрена </a:t>
            </a:r>
            <a:r>
              <a:rPr lang="ru-RU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ru-RU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Г.Остроумова</a:t>
            </a:r>
            <a:r>
              <a:rPr lang="ru-RU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) </a:t>
            </a:r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и Агафья </a:t>
            </a:r>
            <a:r>
              <a:rPr lang="ru-RU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(В. </a:t>
            </a:r>
            <a:r>
              <a:rPr lang="ru-RU" b="1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Куусмаа</a:t>
            </a:r>
            <a:r>
              <a:rPr lang="ru-RU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5870" y="6310943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(Ответственный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за мероприятие  </a:t>
            </a:r>
            <a:r>
              <a:rPr lang="ru-RU" sz="2000" b="1" i="1" kern="0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Куусмаа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В.А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.)</a:t>
            </a:r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ом\Desktop\РАЗНОЕ\гербер\image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2" y="2924943"/>
            <a:ext cx="3488934" cy="26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Дом\Desktop\РАЗНОЕ\гербер\гербер 2\image (3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2" y="157485"/>
            <a:ext cx="3488934" cy="232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186025"/>
            <a:ext cx="52565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kern="0" dirty="0" smtClean="0">
                <a:solidFill>
                  <a:srgbClr val="FF0000"/>
                </a:solidFill>
                <a:latin typeface="Candara"/>
              </a:rPr>
              <a:t>26 </a:t>
            </a:r>
            <a:r>
              <a:rPr lang="ru-RU" sz="3200" b="1" i="1" kern="0" dirty="0">
                <a:solidFill>
                  <a:srgbClr val="FF0000"/>
                </a:solidFill>
                <a:latin typeface="Candara"/>
              </a:rPr>
              <a:t>июня 2016 года</a:t>
            </a:r>
            <a:endParaRPr lang="ru-RU" sz="3200" b="1" i="1" kern="0" dirty="0">
              <a:solidFill>
                <a:srgbClr val="000099"/>
              </a:solidFill>
              <a:latin typeface="Candara"/>
            </a:endParaRPr>
          </a:p>
          <a:p>
            <a:pPr lvl="0" algn="ctr"/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Межрегиональный фестиваль Удмуртской культуры</a:t>
            </a:r>
          </a:p>
          <a:p>
            <a:pPr lvl="0" algn="ctr"/>
            <a:r>
              <a:rPr lang="ru-RU" sz="2800" b="1" i="1" kern="0" dirty="0" smtClean="0">
                <a:solidFill>
                  <a:srgbClr val="000099"/>
                </a:solidFill>
                <a:latin typeface="Candara"/>
              </a:rPr>
              <a:t> </a:t>
            </a:r>
            <a:r>
              <a:rPr lang="ru-RU" sz="3200" b="1" i="1" u="sng" kern="0" dirty="0" smtClean="0">
                <a:solidFill>
                  <a:srgbClr val="FF0000"/>
                </a:solidFill>
                <a:latin typeface="Candara"/>
              </a:rPr>
              <a:t>«ГЕРБЕР</a:t>
            </a:r>
            <a:r>
              <a:rPr lang="ru-RU" sz="3200" b="1" i="1" kern="0" dirty="0" smtClean="0">
                <a:solidFill>
                  <a:srgbClr val="FF0000"/>
                </a:solidFill>
                <a:latin typeface="Candara"/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2063462"/>
            <a:ext cx="518457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проводился  в Нижней </a:t>
            </a:r>
            <a:r>
              <a:rPr lang="ru-RU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Тиге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Чаинского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и начался с церемонии открытия, где каждый гость (по удмуртской традиции) должен пройти через специально выстроенные ворота, как символ перехода из будней в праздник.</a:t>
            </a:r>
          </a:p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 плодородия </a:t>
            </a:r>
            <a:r>
              <a:rPr lang="ru-RU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Кылдысин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пригласил всех  на молодецкие забавы: состязательные конные скачки, состязание косарей, доярок, трактористов…</a:t>
            </a:r>
          </a:p>
          <a:p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летней сцене выступали самодеятельные артисты с национальными песнями и танцами…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200" y="5769841"/>
            <a:ext cx="3212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00CC"/>
                </a:solidFill>
              </a:rPr>
              <a:t>Делегацию </a:t>
            </a:r>
            <a:r>
              <a:rPr lang="ru-RU" sz="1600" b="1" i="1" dirty="0" err="1">
                <a:solidFill>
                  <a:srgbClr val="0000CC"/>
                </a:solidFill>
              </a:rPr>
              <a:t>Чаинского</a:t>
            </a:r>
            <a:r>
              <a:rPr lang="ru-RU" sz="1600" b="1" i="1" dirty="0">
                <a:solidFill>
                  <a:srgbClr val="0000CC"/>
                </a:solidFill>
              </a:rPr>
              <a:t> поселения возглавлял глава поселения Аникин В.Н</a:t>
            </a:r>
          </a:p>
        </p:txBody>
      </p:sp>
    </p:spTree>
    <p:extLst>
      <p:ext uri="{BB962C8B-B14F-4D97-AF65-F5344CB8AC3E}">
        <p14:creationId xmlns:p14="http://schemas.microsoft.com/office/powerpoint/2010/main" val="21151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Дом\Desktop\РАЗНОЕ\гербер\гербер 2\image (44)_c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8"/>
            <a:ext cx="1938215" cy="28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Дом\Desktop\РАЗНОЕ\гербер\гербер 2\image (7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721" y="2525284"/>
            <a:ext cx="4055873" cy="270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5937085"/>
            <a:ext cx="5148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Ответственные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за мероприятие  </a:t>
            </a:r>
            <a:endParaRPr lang="ru-RU" sz="2000" b="1" i="1" kern="0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Кравчук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Т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. А., </a:t>
            </a:r>
            <a:r>
              <a:rPr lang="ru-RU" sz="2000" b="1" i="1" kern="0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Куусмаа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В.А.)</a:t>
            </a:r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260648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Чаинский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ДК подготовил для выступления на фестивале чувашскую песню в исполнении </a:t>
            </a:r>
            <a:r>
              <a:rPr lang="ru-RU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Л.Мочаловой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Н.Полетаевой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национальные чувашские костюмы для них сшила и украсила Т.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Кравчук.</a:t>
            </a:r>
          </a:p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Параллельно концертной программе была организована выставка-продажа народного творчества. </a:t>
            </a:r>
          </a:p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привезли на выставку более 40 работ.</a:t>
            </a:r>
          </a:p>
          <a:p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87603" y="5229199"/>
            <a:ext cx="3648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конкурсе национальных костюмов</a:t>
            </a:r>
            <a:endParaRPr lang="ru-RU" sz="2000" dirty="0">
              <a:solidFill>
                <a:srgbClr val="0000CC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20" y="5036541"/>
            <a:ext cx="2440820" cy="162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3080817"/>
            <a:ext cx="50642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проливной дождь не дал показать нам еще один художественный номер, но в целом праздник самобытной удмуртской культуры прошел на высоком уровне и все участники программы уехали с хорошими впечатлениями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" y="5123258"/>
            <a:ext cx="15476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народного творчества</a:t>
            </a:r>
            <a:endParaRPr lang="ru-RU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Дом\Desktop\КЛУБ\5. КАРТИНКИ для работы с сайтом, для кружков\6. узор, оформление\i (4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79" y="2990850"/>
            <a:ext cx="4572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ом\Desktop\КЛУБ\5. КАРТИНКИ для работы с сайтом, для кружков\6. узор, оформление\800_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" y="1"/>
            <a:ext cx="2401421" cy="208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2970" y="1378804"/>
            <a:ext cx="7344816" cy="15826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9238" y="3429000"/>
            <a:ext cx="8763242" cy="28931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Подведены итоги районной выставки декоративно-прикладного искусства.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 культуры представил   33 работы в различных номинациях. Приняли участие 6 человек. 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(Остроумова 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О, 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А., 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Котлячкова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Л.Г., Коняева А.Б., Кравчук 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Т.А.,  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Плотникова Ж.Н.,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Ускова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А.Г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Усков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И.А.)</a:t>
            </a:r>
            <a:endParaRPr lang="ru-RU" b="1" i="1" dirty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u="sng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Заняли призовые места в номинациях: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Специальный диплом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Кравчук Т.А. («За обобщение творческого опыта и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презентации»);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2-е 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Кравчу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Т.А.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(«Фантазии из бумаги, ниток, лент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»)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-е 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Котлячкова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Л.Г. 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(«Креативные фантазии»);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3-е место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Усков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И.А.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(«Вышитая картина»);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88640"/>
            <a:ext cx="7452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Областные и районные выставки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декоративно-прикладного искусства.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378804"/>
            <a:ext cx="76328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Подведены итоги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областной выставки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декоративно-прикладного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искусства «Женщины, творящие красоту».</a:t>
            </a:r>
            <a:endParaRPr lang="ru-RU" b="1" dirty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 культуры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представлял на выставку 4 работы, участвовали: 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Кравчук Т.А., 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Котлячкова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Л.Г.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итогам выставки работы Кравчук Т.А. заняли 3-е место.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" name="Picture 5" descr="C:\Users\Дом\Desktop\КЛУБ\5. КАРТИНКИ для работы с сайтом, для кружков\6. узор, оформление\i (4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59" y="6393180"/>
            <a:ext cx="4572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Дом\Desktop\КЛУБ\5. КАРТИНКИ для работы с сайтом, для кружков\6. узор, оформление\i (4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866" y="2495947"/>
            <a:ext cx="4572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096" y="803176"/>
            <a:ext cx="8280920" cy="16927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Участие в областной выставке «Страна финансов»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 культуры представлял на выставку 1 работу.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804" y="2996952"/>
            <a:ext cx="8568952" cy="36009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Межрегиональная выставка- продажа на фестивале «Гербер»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Участвовало 4 человека.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Представлено на выставку 43 работы.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5" descr="C:\Users\Дом\Desktop\КЛУБ\5. КАРТИНКИ для работы с сайтом, для кружков\6. узор, оформление\i (4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623500"/>
            <a:ext cx="45720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6672" y="613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Участвовали в </a:t>
            </a:r>
            <a:r>
              <a:rPr lang="ru-RU" sz="36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ru-RU" sz="36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выставках</a:t>
            </a:r>
            <a:endParaRPr lang="ru-RU" sz="36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0584" y="33298"/>
            <a:ext cx="7273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Мероприятия,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</a:b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         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проводимые в кружках и клубах по интересам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998" y="1564868"/>
            <a:ext cx="9144000" cy="604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1 апреля – «В гости к пернатым друзьям» </a:t>
            </a:r>
            <a:r>
              <a:rPr lang="ru-RU" sz="1600" i="1" dirty="0" smtClean="0">
                <a:latin typeface="Candara"/>
              </a:rPr>
              <a:t>экологическая викторина</a:t>
            </a:r>
            <a:r>
              <a:rPr lang="ru-RU" sz="1600" i="1" dirty="0">
                <a:latin typeface="Candara"/>
              </a:rPr>
              <a:t> </a:t>
            </a:r>
            <a:r>
              <a:rPr lang="ru-RU" sz="1600" i="1" dirty="0" smtClean="0">
                <a:latin typeface="Candara"/>
              </a:rPr>
              <a:t> </a:t>
            </a:r>
            <a:r>
              <a:rPr lang="ru-RU" sz="1700" i="1" dirty="0" smtClean="0">
                <a:latin typeface="Candara"/>
              </a:rPr>
              <a:t>(провела </a:t>
            </a:r>
            <a:r>
              <a:rPr lang="ru-RU" sz="1700" b="1" i="1" dirty="0" err="1" smtClean="0">
                <a:latin typeface="Candara"/>
              </a:rPr>
              <a:t>Куусмаа</a:t>
            </a:r>
            <a:r>
              <a:rPr lang="ru-RU" sz="1700" b="1" i="1" dirty="0" smtClean="0">
                <a:latin typeface="Candara"/>
              </a:rPr>
              <a:t> В.А.)</a:t>
            </a:r>
            <a:endParaRPr lang="ru-RU" sz="1600" b="1" i="1" dirty="0" smtClean="0"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17 апреля– «Это волшебное кино»  </a:t>
            </a:r>
            <a:r>
              <a:rPr lang="ru-RU" sz="1600" i="1" dirty="0" smtClean="0">
                <a:latin typeface="Candara"/>
              </a:rPr>
              <a:t>познавательная программа (клуб «Затейник»)</a:t>
            </a:r>
            <a:r>
              <a:rPr lang="ru-RU" sz="1700" i="1" dirty="0" smtClean="0">
                <a:latin typeface="Candara"/>
              </a:rPr>
              <a:t> </a:t>
            </a:r>
            <a:r>
              <a:rPr lang="ru-RU" sz="1700" b="1" i="1" dirty="0" smtClean="0">
                <a:latin typeface="Candara"/>
              </a:rPr>
              <a:t>рук: </a:t>
            </a:r>
            <a:r>
              <a:rPr lang="ru-RU" sz="1700" b="1" i="1" dirty="0" err="1" smtClean="0">
                <a:latin typeface="Candara"/>
              </a:rPr>
              <a:t>Куусмаа</a:t>
            </a:r>
            <a:r>
              <a:rPr lang="ru-RU" sz="1700" b="1" i="1" dirty="0" smtClean="0">
                <a:latin typeface="Candara"/>
              </a:rPr>
              <a:t> В.А.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700" b="1" i="1" dirty="0" smtClean="0">
                <a:latin typeface="Candara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20 апреля  </a:t>
            </a:r>
            <a:r>
              <a:rPr lang="ru-RU" sz="1600" b="1" dirty="0">
                <a:solidFill>
                  <a:srgbClr val="C00000"/>
                </a:solidFill>
                <a:latin typeface="Candara"/>
              </a:rPr>
              <a:t>– «</a:t>
            </a:r>
            <a:r>
              <a:rPr lang="ru-RU" sz="1600" b="1" dirty="0">
                <a:solidFill>
                  <a:srgbClr val="C00000"/>
                </a:solidFill>
                <a:latin typeface="Times New Roman"/>
                <a:ea typeface="Calibri"/>
              </a:rPr>
              <a:t>Викторина о мультфильмах и кино» </a:t>
            </a:r>
            <a:r>
              <a:rPr lang="ru-RU" sz="1600" b="1" i="1" dirty="0">
                <a:solidFill>
                  <a:srgbClr val="C00000"/>
                </a:solidFill>
                <a:latin typeface="Candara"/>
              </a:rPr>
              <a:t> </a:t>
            </a:r>
            <a:r>
              <a:rPr lang="ru-RU" sz="1600" i="1" dirty="0">
                <a:latin typeface="Candara"/>
              </a:rPr>
              <a:t>развлекательное мероприятие  (провела   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>
                <a:latin typeface="Candara"/>
              </a:rPr>
              <a:t>                      </a:t>
            </a:r>
            <a:r>
              <a:rPr lang="ru-RU" sz="1600" b="1" i="1" dirty="0" err="1">
                <a:latin typeface="Candara"/>
              </a:rPr>
              <a:t>Капишникова</a:t>
            </a:r>
            <a:r>
              <a:rPr lang="ru-RU" sz="1600" b="1" i="1" dirty="0">
                <a:latin typeface="Candara"/>
              </a:rPr>
              <a:t> Л.Г</a:t>
            </a:r>
            <a:r>
              <a:rPr lang="ru-RU" sz="1600" b="1" i="1" dirty="0" smtClean="0">
                <a:latin typeface="Candara"/>
              </a:rPr>
              <a:t>.)</a:t>
            </a:r>
            <a:endParaRPr lang="ru-RU" sz="1600" b="1" i="1" dirty="0">
              <a:solidFill>
                <a:srgbClr val="073E87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25 апреля  </a:t>
            </a:r>
            <a:r>
              <a:rPr lang="ru-RU" sz="1600" b="1" dirty="0">
                <a:solidFill>
                  <a:srgbClr val="C00000"/>
                </a:solidFill>
                <a:latin typeface="Candara"/>
              </a:rPr>
              <a:t>– 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«Брось природе спасательный круг» </a:t>
            </a:r>
            <a:r>
              <a:rPr lang="ru-RU" sz="1600" i="1" dirty="0" smtClean="0">
                <a:latin typeface="Candara"/>
              </a:rPr>
              <a:t>экологическое мероприятие с ребятами школы. </a:t>
            </a:r>
            <a:endParaRPr lang="ru-RU" sz="1600" i="1" dirty="0"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>
                <a:latin typeface="Candara"/>
              </a:rPr>
              <a:t>                   </a:t>
            </a:r>
            <a:r>
              <a:rPr lang="ru-RU" sz="1600" b="1" i="1" dirty="0" smtClean="0">
                <a:latin typeface="Candara"/>
              </a:rPr>
              <a:t>(провела Кравчук </a:t>
            </a:r>
            <a:r>
              <a:rPr lang="ru-RU" sz="1600" b="1" i="1" dirty="0">
                <a:latin typeface="Candara"/>
              </a:rPr>
              <a:t>Т.А.)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dirty="0">
                <a:solidFill>
                  <a:srgbClr val="C00000"/>
                </a:solidFill>
                <a:latin typeface="Arial" charset="0"/>
              </a:rPr>
              <a:t>С 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15 </a:t>
            </a:r>
            <a:r>
              <a:rPr lang="ru-RU" sz="1600" b="1" dirty="0">
                <a:solidFill>
                  <a:srgbClr val="C00000"/>
                </a:solidFill>
                <a:latin typeface="Candara"/>
              </a:rPr>
              <a:t>мая 2015 г. </a:t>
            </a:r>
            <a:r>
              <a:rPr lang="ru-RU" sz="1400" dirty="0">
                <a:solidFill>
                  <a:srgbClr val="C00000"/>
                </a:solidFill>
                <a:latin typeface="Arial" charset="0"/>
              </a:rPr>
              <a:t>(весь весенний период)</a:t>
            </a:r>
            <a:r>
              <a:rPr lang="ru-RU" sz="1400" dirty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1600" b="1" dirty="0">
                <a:solidFill>
                  <a:srgbClr val="C00000"/>
                </a:solidFill>
                <a:latin typeface="Candara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«Посади цветок»</a:t>
            </a:r>
            <a:r>
              <a:rPr lang="ru-RU" sz="1600" b="1" i="1" dirty="0" smtClean="0">
                <a:solidFill>
                  <a:srgbClr val="073E87"/>
                </a:solidFill>
                <a:latin typeface="Candara"/>
              </a:rPr>
              <a:t>  </a:t>
            </a:r>
            <a:r>
              <a:rPr lang="ru-RU" sz="1600" dirty="0" smtClean="0">
                <a:latin typeface="Candara"/>
              </a:rPr>
              <a:t>клубы «</a:t>
            </a:r>
            <a:r>
              <a:rPr lang="ru-RU" sz="1600" dirty="0" err="1" smtClean="0">
                <a:latin typeface="Candara"/>
              </a:rPr>
              <a:t>Одаренок</a:t>
            </a:r>
            <a:r>
              <a:rPr lang="ru-RU" sz="1600" dirty="0" smtClean="0">
                <a:latin typeface="Candara"/>
              </a:rPr>
              <a:t>», «Акварелька»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dirty="0">
                <a:latin typeface="Candara"/>
              </a:rPr>
              <a:t> </a:t>
            </a:r>
            <a:r>
              <a:rPr lang="ru-RU" sz="1600" dirty="0" smtClean="0">
                <a:latin typeface="Candara"/>
              </a:rPr>
              <a:t>   </a:t>
            </a:r>
            <a:r>
              <a:rPr lang="ru-RU" sz="1600" dirty="0" smtClean="0">
                <a:latin typeface="Arial" charset="0"/>
              </a:rPr>
              <a:t>                 </a:t>
            </a:r>
            <a:r>
              <a:rPr lang="ru-RU" sz="1600" b="1" dirty="0">
                <a:latin typeface="Candara"/>
              </a:rPr>
              <a:t>рук: Кравчук Т.А</a:t>
            </a:r>
            <a:r>
              <a:rPr lang="ru-RU" sz="1600" b="1" dirty="0" smtClean="0">
                <a:latin typeface="Candara"/>
              </a:rPr>
              <a:t>.)</a:t>
            </a:r>
            <a:r>
              <a:rPr lang="ru-RU" sz="1600" b="1" i="1" dirty="0">
                <a:solidFill>
                  <a:srgbClr val="FF0000"/>
                </a:solidFill>
                <a:latin typeface="Candara"/>
              </a:rPr>
              <a:t> </a:t>
            </a:r>
            <a:endParaRPr lang="ru-RU" sz="1600" b="1" i="1" dirty="0" smtClean="0">
              <a:solidFill>
                <a:srgbClr val="FF0000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20 </a:t>
            </a:r>
            <a:r>
              <a:rPr lang="ru-RU" sz="1600" b="1" dirty="0">
                <a:solidFill>
                  <a:srgbClr val="C00000"/>
                </a:solidFill>
                <a:latin typeface="Candara"/>
              </a:rPr>
              <a:t>мая – </a:t>
            </a:r>
            <a:r>
              <a:rPr lang="ru-RU" sz="1600" b="1" i="1" dirty="0">
                <a:solidFill>
                  <a:srgbClr val="C00000"/>
                </a:solidFill>
                <a:latin typeface="Candara"/>
              </a:rPr>
              <a:t> «Моя семья»</a:t>
            </a:r>
            <a:r>
              <a:rPr lang="ru-RU" sz="1600" b="1" i="1" dirty="0">
                <a:solidFill>
                  <a:srgbClr val="073E87"/>
                </a:solidFill>
                <a:latin typeface="Candara"/>
              </a:rPr>
              <a:t> - </a:t>
            </a:r>
            <a:r>
              <a:rPr lang="ru-RU" sz="1600" i="1" dirty="0">
                <a:latin typeface="Candara"/>
              </a:rPr>
              <a:t>выставка детского рисунка </a:t>
            </a:r>
            <a:r>
              <a:rPr lang="ru-RU" sz="1600" b="1" dirty="0">
                <a:latin typeface="Candara"/>
              </a:rPr>
              <a:t>(</a:t>
            </a:r>
            <a:r>
              <a:rPr lang="ru-RU" sz="1600" b="1" i="1" dirty="0">
                <a:latin typeface="Candara"/>
              </a:rPr>
              <a:t>провела </a:t>
            </a:r>
            <a:r>
              <a:rPr lang="ru-RU" sz="1600" b="1" i="1" dirty="0" err="1">
                <a:latin typeface="Candara"/>
              </a:rPr>
              <a:t>Капишникова</a:t>
            </a:r>
            <a:r>
              <a:rPr lang="ru-RU" sz="1600" b="1" i="1" dirty="0">
                <a:latin typeface="Candara"/>
              </a:rPr>
              <a:t> Л.Г</a:t>
            </a:r>
            <a:r>
              <a:rPr lang="ru-RU" sz="1600" b="1" i="1" dirty="0" smtClean="0">
                <a:latin typeface="Candara"/>
              </a:rPr>
              <a:t>.)</a:t>
            </a:r>
            <a:endParaRPr lang="ru-RU" sz="1600" b="1" i="1" dirty="0" smtClean="0">
              <a:solidFill>
                <a:srgbClr val="FF0000"/>
              </a:solidFill>
              <a:latin typeface="Candara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C00000"/>
                </a:solidFill>
                <a:latin typeface="Candara"/>
              </a:rPr>
              <a:t>7 </a:t>
            </a:r>
            <a:r>
              <a:rPr lang="ru-RU" sz="1600" b="1" i="1" dirty="0">
                <a:solidFill>
                  <a:srgbClr val="C00000"/>
                </a:solidFill>
                <a:latin typeface="Candara"/>
              </a:rPr>
              <a:t>июня - «Азбука загадок</a:t>
            </a:r>
            <a:r>
              <a:rPr lang="ru-RU" sz="1600" b="1" i="1" dirty="0" smtClean="0">
                <a:solidFill>
                  <a:srgbClr val="C00000"/>
                </a:solidFill>
                <a:latin typeface="Candara"/>
              </a:rPr>
              <a:t>» - </a:t>
            </a:r>
            <a:r>
              <a:rPr lang="ru-RU" sz="1600" i="1" dirty="0">
                <a:latin typeface="Candara"/>
              </a:rPr>
              <a:t>развлекательно-игровая  программа для детей (клуб «</a:t>
            </a:r>
            <a:r>
              <a:rPr lang="ru-RU" sz="1600" i="1" dirty="0" err="1">
                <a:latin typeface="Candara"/>
              </a:rPr>
              <a:t>Одаренок</a:t>
            </a:r>
            <a:r>
              <a:rPr lang="ru-RU" sz="1600" i="1" dirty="0">
                <a:latin typeface="Candara"/>
              </a:rPr>
              <a:t>»,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i="1" dirty="0">
                <a:latin typeface="Candara"/>
              </a:rPr>
              <a:t>                       «Акварелька»  </a:t>
            </a:r>
            <a:r>
              <a:rPr lang="ru-RU" sz="1600" b="1" i="1" dirty="0">
                <a:latin typeface="Candara"/>
              </a:rPr>
              <a:t>(рук: Кравчук Т.А</a:t>
            </a:r>
            <a:r>
              <a:rPr lang="ru-RU" sz="1600" b="1" i="1" dirty="0" smtClean="0">
                <a:latin typeface="Candara"/>
              </a:rPr>
              <a:t>.)</a:t>
            </a:r>
            <a:r>
              <a:rPr lang="ru-RU" sz="1600" b="1" i="1" dirty="0">
                <a:solidFill>
                  <a:srgbClr val="C00000"/>
                </a:solidFill>
                <a:latin typeface="Candara"/>
              </a:rPr>
              <a:t> </a:t>
            </a:r>
            <a:endParaRPr lang="ru-RU" sz="1600" b="1" i="1" dirty="0" smtClean="0">
              <a:solidFill>
                <a:srgbClr val="C00000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C00000"/>
                </a:solidFill>
                <a:latin typeface="Candara"/>
              </a:rPr>
              <a:t>12 июня </a:t>
            </a:r>
            <a:r>
              <a:rPr lang="ru-RU" sz="1600" b="1" i="1" dirty="0">
                <a:solidFill>
                  <a:srgbClr val="C00000"/>
                </a:solidFill>
                <a:latin typeface="Candara"/>
              </a:rPr>
              <a:t>– «В Стране </a:t>
            </a:r>
            <a:r>
              <a:rPr lang="ru-RU" sz="1600" b="1" i="1" dirty="0" err="1">
                <a:solidFill>
                  <a:srgbClr val="C00000"/>
                </a:solidFill>
                <a:latin typeface="Candara"/>
              </a:rPr>
              <a:t>Мультимилитрямнии</a:t>
            </a:r>
            <a:r>
              <a:rPr lang="ru-RU" sz="1600" b="1" i="1" dirty="0">
                <a:solidFill>
                  <a:srgbClr val="C00000"/>
                </a:solidFill>
                <a:latin typeface="Candara"/>
              </a:rPr>
              <a:t>» -</a:t>
            </a:r>
            <a:r>
              <a:rPr lang="ru-RU" sz="1600" i="1" dirty="0">
                <a:latin typeface="Candara"/>
              </a:rPr>
              <a:t>программа для малышей по теме «Мир кино» 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>
                <a:latin typeface="Candara"/>
              </a:rPr>
              <a:t>                      (провела Кравчук Т.А</a:t>
            </a:r>
            <a:r>
              <a:rPr lang="ru-RU" sz="1600" b="1" i="1" dirty="0" smtClean="0">
                <a:latin typeface="Candara"/>
              </a:rPr>
              <a:t>.)</a:t>
            </a:r>
            <a:endParaRPr lang="ru-RU" sz="1600" b="1" dirty="0"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C00000"/>
                </a:solidFill>
                <a:latin typeface="Candara"/>
              </a:rPr>
              <a:t>10 июня 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Candara"/>
              </a:rPr>
              <a:t>– 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«Россия мой дом» </a:t>
            </a:r>
            <a:r>
              <a:rPr lang="ru-RU" sz="1600" i="1" dirty="0" smtClean="0">
                <a:latin typeface="Candara"/>
              </a:rPr>
              <a:t>игровая программа </a:t>
            </a:r>
            <a:r>
              <a:rPr lang="ru-RU" sz="1600" i="1" dirty="0" smtClean="0">
                <a:solidFill>
                  <a:prstClr val="black"/>
                </a:solidFill>
                <a:latin typeface="Candara"/>
              </a:rPr>
              <a:t>(клуб «</a:t>
            </a:r>
            <a:r>
              <a:rPr lang="ru-RU" sz="1600" i="1" dirty="0" err="1" smtClean="0">
                <a:solidFill>
                  <a:prstClr val="black"/>
                </a:solidFill>
                <a:latin typeface="Candara"/>
              </a:rPr>
              <a:t>Домисолька</a:t>
            </a:r>
            <a:r>
              <a:rPr lang="ru-RU" sz="1600" i="1" dirty="0" smtClean="0">
                <a:solidFill>
                  <a:prstClr val="black"/>
                </a:solidFill>
                <a:latin typeface="Candara"/>
              </a:rPr>
              <a:t>»)  рук: 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  <a:latin typeface="Candara"/>
              </a:rPr>
              <a:t>Капишникова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Л.Г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.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dirty="0">
                <a:solidFill>
                  <a:srgbClr val="C00000"/>
                </a:solidFill>
                <a:latin typeface="Candara"/>
              </a:rPr>
              <a:t>16 июня– «Кручу, верчу, догнать хочу»   </a:t>
            </a:r>
            <a:r>
              <a:rPr lang="ru-RU" sz="1600" i="1" dirty="0">
                <a:latin typeface="Candara"/>
              </a:rPr>
              <a:t>экскурсия на велосипедах </a:t>
            </a:r>
            <a:r>
              <a:rPr lang="ru-RU" sz="1600" i="1" dirty="0" smtClean="0">
                <a:latin typeface="Candara"/>
              </a:rPr>
              <a:t> (провела </a:t>
            </a:r>
            <a:r>
              <a:rPr lang="ru-RU" sz="1700" b="1" i="1" dirty="0" smtClean="0">
                <a:latin typeface="Candara"/>
              </a:rPr>
              <a:t> </a:t>
            </a:r>
            <a:r>
              <a:rPr lang="ru-RU" sz="1700" b="1" i="1" dirty="0" err="1">
                <a:latin typeface="Candara"/>
              </a:rPr>
              <a:t>Куусмаа</a:t>
            </a:r>
            <a:r>
              <a:rPr lang="ru-RU" sz="1700" b="1" i="1" dirty="0">
                <a:latin typeface="Candara"/>
              </a:rPr>
              <a:t> В.А. </a:t>
            </a:r>
            <a:r>
              <a:rPr lang="ru-RU" sz="1700" b="1" i="1" dirty="0" smtClean="0">
                <a:latin typeface="Candara"/>
              </a:rPr>
              <a:t>)</a:t>
            </a:r>
            <a:endParaRPr lang="ru-RU" sz="1600" i="1" dirty="0">
              <a:solidFill>
                <a:prstClr val="black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C00000"/>
                </a:solidFill>
                <a:latin typeface="Candara"/>
              </a:rPr>
              <a:t>17 </a:t>
            </a:r>
            <a:r>
              <a:rPr lang="ru-RU" sz="1600" b="1" i="1" dirty="0">
                <a:solidFill>
                  <a:srgbClr val="C00000"/>
                </a:solidFill>
                <a:latin typeface="Candara"/>
              </a:rPr>
              <a:t>июня – </a:t>
            </a:r>
            <a:r>
              <a:rPr lang="ru-RU" sz="1600" b="1" i="1" dirty="0" smtClean="0">
                <a:solidFill>
                  <a:srgbClr val="C00000"/>
                </a:solidFill>
                <a:latin typeface="Candara"/>
              </a:rPr>
              <a:t>«Рассказы о цветах»</a:t>
            </a:r>
            <a:r>
              <a:rPr lang="ru-RU" sz="1600" b="1" i="1" dirty="0" smtClean="0">
                <a:solidFill>
                  <a:srgbClr val="FF0000"/>
                </a:solidFill>
                <a:latin typeface="Candara"/>
              </a:rPr>
              <a:t> </a:t>
            </a:r>
            <a:r>
              <a:rPr lang="ru-RU" sz="1600" b="1" i="1" dirty="0" smtClean="0">
                <a:solidFill>
                  <a:srgbClr val="073E87"/>
                </a:solidFill>
                <a:latin typeface="Candara"/>
              </a:rPr>
              <a:t>  </a:t>
            </a:r>
            <a:r>
              <a:rPr lang="ru-RU" sz="1600" i="1" dirty="0" smtClean="0">
                <a:latin typeface="Candara"/>
              </a:rPr>
              <a:t>познавательное мероприятие  (клуб «Радуга»)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i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1600" i="1" dirty="0" smtClean="0">
                <a:solidFill>
                  <a:prstClr val="black"/>
                </a:solidFill>
                <a:latin typeface="Candara"/>
              </a:rPr>
              <a:t>                      рук</a:t>
            </a:r>
            <a:r>
              <a:rPr lang="ru-RU" sz="1600" i="1" dirty="0">
                <a:solidFill>
                  <a:prstClr val="black"/>
                </a:solidFill>
                <a:latin typeface="Candara"/>
              </a:rPr>
              <a:t>: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  <a:latin typeface="Candara"/>
              </a:rPr>
              <a:t>Капишникова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Л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. Г.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prstClr val="black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24 </a:t>
            </a:r>
            <a:r>
              <a:rPr lang="ru-RU" sz="1600" b="1" dirty="0">
                <a:solidFill>
                  <a:srgbClr val="C00000"/>
                </a:solidFill>
                <a:latin typeface="Candara"/>
              </a:rPr>
              <a:t>июня– 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«Поиск золотого ключа»  </a:t>
            </a:r>
            <a:r>
              <a:rPr lang="ru-RU" sz="1600" i="1" dirty="0" smtClean="0">
                <a:solidFill>
                  <a:prstClr val="black"/>
                </a:solidFill>
                <a:latin typeface="Candara"/>
              </a:rPr>
              <a:t>программа по сказке «Буратино» </a:t>
            </a:r>
            <a:r>
              <a:rPr lang="ru-RU" sz="1600" i="1" dirty="0">
                <a:solidFill>
                  <a:prstClr val="black"/>
                </a:solidFill>
                <a:latin typeface="Candara"/>
              </a:rPr>
              <a:t>(провела </a:t>
            </a:r>
            <a:r>
              <a:rPr lang="ru-RU" sz="1700" b="1" i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1700" b="1" i="1" dirty="0" err="1">
                <a:solidFill>
                  <a:prstClr val="black"/>
                </a:solidFill>
                <a:latin typeface="Candara"/>
              </a:rPr>
              <a:t>Куусмаа</a:t>
            </a:r>
            <a:r>
              <a:rPr lang="ru-RU" sz="1700" b="1" i="1" dirty="0">
                <a:solidFill>
                  <a:prstClr val="black"/>
                </a:solidFill>
                <a:latin typeface="Candara"/>
              </a:rPr>
              <a:t> В.А. </a:t>
            </a:r>
            <a:r>
              <a:rPr lang="ru-RU" sz="1700" b="1" i="1" dirty="0" smtClean="0">
                <a:solidFill>
                  <a:prstClr val="black"/>
                </a:solidFill>
                <a:latin typeface="Candara"/>
              </a:rPr>
              <a:t>)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2000" b="1" i="1" dirty="0" smtClean="0">
                <a:solidFill>
                  <a:srgbClr val="C00000"/>
                </a:solidFill>
                <a:latin typeface="Candara"/>
              </a:rPr>
              <a:t>                   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раза в неделю проводились танцы и дискотеки для детей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endParaRPr lang="ru-RU" sz="1600" i="1" dirty="0"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dirty="0">
                <a:latin typeface="Candara"/>
              </a:rPr>
              <a:t>                     </a:t>
            </a:r>
            <a:endParaRPr lang="ru-RU" sz="1100" b="1" dirty="0"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endParaRPr lang="ru-RU" sz="1100" b="1" dirty="0">
              <a:solidFill>
                <a:srgbClr val="C00000"/>
              </a:solidFill>
              <a:latin typeface="Candara"/>
            </a:endParaRPr>
          </a:p>
        </p:txBody>
      </p:sp>
      <p:pic>
        <p:nvPicPr>
          <p:cNvPr id="4" name="Picture 6" descr="C:\Users\Дом\Desktop\КЛУБ\5. КАРТИНКИ для работы с сайтом, для кружков\1. детские\прозхрачные герои сказок\33058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6" y="33298"/>
            <a:ext cx="2521376" cy="15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1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0"/>
            <a:ext cx="70567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3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 апреля 2016 года</a:t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</a:b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районный фестиваль юмора </a:t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</a:b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«</a:t>
            </a:r>
            <a:r>
              <a:rPr lang="ru-RU" sz="3200" b="1" i="1" kern="0" dirty="0">
                <a:solidFill>
                  <a:srgbClr val="FF0000"/>
                </a:solidFill>
                <a:latin typeface="Candara"/>
                <a:ea typeface="+mj-ea"/>
                <a:cs typeface="+mj-cs"/>
              </a:rPr>
              <a:t>Б</a:t>
            </a:r>
            <a:r>
              <a:rPr kumimoji="0" 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риллиантовая</a:t>
            </a: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 рука» </a:t>
            </a:r>
            <a:b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2050" name="Picture 2" descr="D:\фото\3. Мероприятия за 2016 год\2 квартал 2016\райфестиаль юмора 3.04.16\P101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9652"/>
            <a:ext cx="3884415" cy="291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\3. Мероприятия за 2016 год\2 квартал 2016\райфестиаль юмора 3.04.16\P1010008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69" y="4431229"/>
            <a:ext cx="232211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1484785"/>
            <a:ext cx="4499992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Положением о проведении фестиваля была предусмотрена 15-ти минутная программа для выступления каждого из участников.  </a:t>
            </a:r>
            <a:r>
              <a:rPr lang="ru-RU" sz="2000" b="1" dirty="0" err="1" smtClean="0">
                <a:solidFill>
                  <a:prstClr val="black"/>
                </a:solidFill>
                <a:latin typeface="Candara"/>
              </a:rPr>
              <a:t>Чаинский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Candara"/>
              </a:rPr>
              <a:t>Дом культуры представил на фестиваль 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миниатюру 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</a:rPr>
              <a:t>«Бабки зажигают».</a:t>
            </a:r>
            <a:endParaRPr lang="ru-RU" sz="2000" b="1" i="1" dirty="0">
              <a:solidFill>
                <a:prstClr val="black"/>
              </a:solidFill>
              <a:latin typeface="Candara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2000" b="1" dirty="0">
                <a:solidFill>
                  <a:prstClr val="black"/>
                </a:solidFill>
                <a:latin typeface="Candara"/>
              </a:rPr>
              <a:t>От Дома культуры с. Гришкино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2000" b="1" dirty="0">
                <a:solidFill>
                  <a:prstClr val="black"/>
                </a:solidFill>
                <a:latin typeface="Candara"/>
              </a:rPr>
              <a:t>выступил Якушев Т. с монологом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.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endParaRPr lang="ru-RU" sz="2000" b="1" dirty="0">
              <a:solidFill>
                <a:prstClr val="black"/>
              </a:solidFill>
              <a:latin typeface="Candara"/>
            </a:endParaRPr>
          </a:p>
          <a:p>
            <a:pPr algn="ctr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2000" b="1" dirty="0">
                <a:solidFill>
                  <a:prstClr val="black"/>
                </a:solidFill>
                <a:latin typeface="Candara"/>
              </a:rPr>
              <a:t>По итогам конкурсной программы </a:t>
            </a:r>
            <a:r>
              <a:rPr lang="ru-RU" sz="2000" b="1" dirty="0" err="1">
                <a:solidFill>
                  <a:srgbClr val="FF0000"/>
                </a:solidFill>
                <a:latin typeface="Candara"/>
              </a:rPr>
              <a:t>Чаинский</a:t>
            </a:r>
            <a:r>
              <a:rPr lang="ru-RU" sz="2000" b="1" dirty="0">
                <a:solidFill>
                  <a:srgbClr val="FF0000"/>
                </a:solidFill>
                <a:latin typeface="Candara"/>
              </a:rPr>
              <a:t> ДК – </a:t>
            </a:r>
            <a:r>
              <a:rPr lang="ru-RU" sz="2000" b="1" dirty="0" smtClean="0">
                <a:solidFill>
                  <a:srgbClr val="FF0000"/>
                </a:solidFill>
                <a:latin typeface="Candara"/>
              </a:rPr>
              <a:t>2-е </a:t>
            </a:r>
            <a:r>
              <a:rPr lang="ru-RU" sz="2000" b="1" dirty="0">
                <a:solidFill>
                  <a:srgbClr val="FF0000"/>
                </a:solidFill>
                <a:latin typeface="Candara"/>
              </a:rPr>
              <a:t>место</a:t>
            </a:r>
            <a:r>
              <a:rPr lang="ru-RU" sz="2000" b="1" dirty="0" smtClean="0">
                <a:solidFill>
                  <a:srgbClr val="FF0000"/>
                </a:solidFill>
                <a:latin typeface="Candara"/>
              </a:rPr>
              <a:t>;</a:t>
            </a:r>
          </a:p>
          <a:p>
            <a:pPr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endParaRPr lang="ru-RU" sz="2000" b="1" dirty="0">
              <a:solidFill>
                <a:srgbClr val="EA157A">
                  <a:lumMod val="75000"/>
                </a:srgbClr>
              </a:solidFill>
              <a:latin typeface="Candara"/>
            </a:endParaRP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Candara"/>
              </a:rPr>
              <a:t>(</a:t>
            </a:r>
            <a:r>
              <a:rPr lang="ru-RU" sz="2000" b="1" i="1" dirty="0">
                <a:solidFill>
                  <a:srgbClr val="FF0000"/>
                </a:solidFill>
                <a:latin typeface="Candara"/>
              </a:rPr>
              <a:t>Ответственные: </a:t>
            </a:r>
            <a:r>
              <a:rPr lang="ru-RU" sz="2000" b="1" i="1" dirty="0" err="1">
                <a:solidFill>
                  <a:srgbClr val="FF0000"/>
                </a:solidFill>
                <a:latin typeface="Candara"/>
              </a:rPr>
              <a:t>Куусмаа</a:t>
            </a:r>
            <a:r>
              <a:rPr lang="ru-RU" sz="2000" b="1" i="1" dirty="0">
                <a:solidFill>
                  <a:srgbClr val="FF0000"/>
                </a:solidFill>
                <a:latin typeface="Candara"/>
              </a:rPr>
              <a:t> В.А., </a:t>
            </a:r>
            <a:r>
              <a:rPr lang="ru-RU" sz="2000" b="1" i="1" dirty="0" err="1">
                <a:solidFill>
                  <a:srgbClr val="FF0000"/>
                </a:solidFill>
                <a:latin typeface="Candara"/>
              </a:rPr>
              <a:t>Капишникова</a:t>
            </a:r>
            <a:r>
              <a:rPr lang="ru-RU" sz="2000" b="1" i="1" dirty="0">
                <a:solidFill>
                  <a:srgbClr val="FF0000"/>
                </a:solidFill>
                <a:latin typeface="Candara"/>
              </a:rPr>
              <a:t> Л.Г.)</a:t>
            </a:r>
            <a:endParaRPr lang="ru-RU" sz="2400" b="1" i="1" dirty="0">
              <a:solidFill>
                <a:srgbClr val="FF0000"/>
              </a:solidFill>
              <a:latin typeface="Candara"/>
            </a:endParaRPr>
          </a:p>
          <a:p>
            <a:pPr marL="2514600" lvl="8">
              <a:spcBef>
                <a:spcPts val="384"/>
              </a:spcBef>
              <a:buClr>
                <a:srgbClr val="7FD13B"/>
              </a:buClr>
              <a:defRPr/>
            </a:pPr>
            <a:endParaRPr lang="ru-RU" sz="1400" dirty="0">
              <a:solidFill>
                <a:srgbClr val="4E5B6F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7905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2783" y="114237"/>
            <a:ext cx="79928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 апреля 2016 года</a:t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районный конкурс</a:t>
            </a:r>
            <a:r>
              <a:rPr kumimoji="0" lang="ru-RU" sz="2400" b="1" i="1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юных Василис</a:t>
            </a:r>
          </a:p>
          <a:p>
            <a:pPr lvl="0" algn="ctr"/>
            <a:r>
              <a:rPr kumimoji="0" lang="ru-RU" sz="32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«Бриллианто</a:t>
            </a: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вая рука» </a:t>
            </a:r>
            <a:b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</a:b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4100" name="Picture 4" descr="D:\фото\3. Мероприятия за 2016 год\2 квартал 2016\Лиза-Василиса 10.04.16\DSCN6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9" y="2723531"/>
            <a:ext cx="2380782" cy="178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фото\3. Мероприятия за 2016 год\2 квартал 2016\Лиза-Василиса 10.04.16\DSCN6377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4237"/>
            <a:ext cx="1597995" cy="160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фото\3. Мероприятия за 2016 год\2 квартал 2016\Лиза-Василиса 10.04.16\Новая папка\DSCN6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7" y="4851702"/>
            <a:ext cx="2429207" cy="18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3200" y="1844824"/>
            <a:ext cx="6336704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1600" b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Программой районного конкурса было предусмотрено участие девочки в возрасте до 8 лет, которая должна на конкурсе:</a:t>
            </a:r>
          </a:p>
          <a:p>
            <a:pPr lvl="2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1600" b="1" i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представить себя;</a:t>
            </a:r>
          </a:p>
          <a:p>
            <a:pPr lvl="2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1600" b="1" i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показать художественный номер;</a:t>
            </a:r>
          </a:p>
          <a:p>
            <a:pPr lvl="2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1600" b="1" i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пришить как можно больше пуговиц;</a:t>
            </a:r>
          </a:p>
          <a:p>
            <a:pPr lvl="2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1600" b="1" i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дефиле бальных платьев;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1600" b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нашего Дома культуры выступала  </a:t>
            </a:r>
            <a:r>
              <a:rPr lang="ru-RU" sz="1600" b="1" i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Лиза Семина. </a:t>
            </a:r>
            <a:r>
              <a:rPr lang="ru-RU" sz="1600" b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группе поддержки – </a:t>
            </a:r>
            <a:r>
              <a:rPr lang="ru-RU" sz="1600" b="1" i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Юра </a:t>
            </a:r>
            <a:r>
              <a:rPr lang="ru-RU" sz="1600" b="1" i="1" dirty="0" err="1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Трушляков</a:t>
            </a:r>
            <a:r>
              <a:rPr lang="ru-RU" sz="1600" b="1" i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Костя </a:t>
            </a:r>
            <a:r>
              <a:rPr lang="ru-RU" sz="1600" b="1" i="1" dirty="0" err="1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Пичужкин</a:t>
            </a:r>
            <a:r>
              <a:rPr lang="ru-RU" sz="1600" b="1" i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Яркое выступление, наряды Лизы не оставили равнодушными зрителей.</a:t>
            </a:r>
          </a:p>
          <a:p>
            <a:pPr marL="342900" lvl="0" indent="-342900">
              <a:spcBef>
                <a:spcPct val="20000"/>
              </a:spcBef>
              <a:buClr>
                <a:srgbClr val="31B6FD"/>
              </a:buClr>
              <a:buSzPct val="100000"/>
              <a:buFontTx/>
              <a:buChar char="-"/>
              <a:defRPr/>
            </a:pPr>
            <a:r>
              <a:rPr lang="ru-RU" sz="1600" b="1" dirty="0" smtClean="0">
                <a:solidFill>
                  <a:srgbClr val="00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Каждые  из 7 участвующих маленьких Василис получили свои титулы: «Обаяние», «Нежность», «Искусница», «Улыбка», «Модница», «Артистичность».</a:t>
            </a:r>
          </a:p>
          <a:p>
            <a:pPr marL="342900" lvl="0" indent="-342900" algn="ctr">
              <a:spcBef>
                <a:spcPct val="20000"/>
              </a:spcBef>
              <a:buClr>
                <a:srgbClr val="31B6FD"/>
              </a:buClr>
              <a:buSzPct val="100000"/>
              <a:buFontTx/>
              <a:buChar char="-"/>
              <a:defRPr/>
            </a:pPr>
            <a:r>
              <a:rPr lang="ru-RU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Лиза Семина в конкурсе заслуженно получила титул «Мисс Грация»</a:t>
            </a:r>
            <a:endParaRPr lang="ru-RU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Дом\Desktop\DSCN63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56" y="310193"/>
            <a:ext cx="1073099" cy="216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3200" y="6244000"/>
            <a:ext cx="652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kern="0" dirty="0" smtClean="0">
                <a:solidFill>
                  <a:srgbClr val="0000CC"/>
                </a:solidFill>
                <a:latin typeface="Candara"/>
              </a:rPr>
              <a:t>(Подготовила номера на конкурс Кравчук Т.А.)</a:t>
            </a:r>
            <a:endParaRPr lang="ru-RU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892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22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апреля 2016 года</a:t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театрализованная</a:t>
            </a:r>
            <a:r>
              <a:rPr kumimoji="0" lang="ru-RU" sz="2400" b="1" i="1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и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гровая программа </a:t>
            </a:r>
          </a:p>
          <a:p>
            <a:pPr lvl="0" algn="ctr"/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для детей детского сада</a:t>
            </a:r>
          </a:p>
          <a:p>
            <a:pPr lvl="0" algn="ctr"/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28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«Колобок для тех, кто мал, да удал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» </a:t>
            </a:r>
            <a:endParaRPr lang="ru-RU" sz="2800" dirty="0"/>
          </a:p>
        </p:txBody>
      </p:sp>
      <p:pic>
        <p:nvPicPr>
          <p:cNvPr id="10242" name="Picture 2" descr="I:\фото\ФОТО АПРЕЛЬ2016\IMG_5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98" y="4117727"/>
            <a:ext cx="2442070" cy="183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I:\фото\ФОТО АПРЕЛЬ2016\IMG_5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8" y="1991888"/>
            <a:ext cx="2261816" cy="169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:\фото\ФОТО АПРЕЛЬ2016\IMG_5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6" y="4145131"/>
            <a:ext cx="2481426" cy="186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I:\фото\ФОТО АПРЕЛЬ2016\IMG_55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88812"/>
            <a:ext cx="2003352" cy="150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81916" y="1870957"/>
            <a:ext cx="41217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prstClr val="black"/>
                </a:solidFill>
                <a:latin typeface="Candara"/>
              </a:rPr>
              <a:t>Театрализованнная</a:t>
            </a:r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 программа с была проведена в детском саду. 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Герои сказки Бабка и Дедка проводили с детьми игры, конкурсы, в которые дети охотно играли…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07506" y="3797481"/>
            <a:ext cx="3692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Candara"/>
              </a:rPr>
              <a:t>Сюрпризом для детей был бутафорский Колобок, которые в  конце программы вынесла Бабка. Когда «разрезали» Колобка, внутри его были конфеты, которые раздали детям.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6398" y="6056960"/>
            <a:ext cx="8957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kern="0" dirty="0" smtClean="0">
                <a:solidFill>
                  <a:srgbClr val="FF0000"/>
                </a:solidFill>
                <a:latin typeface="Candara"/>
              </a:rPr>
              <a:t>(</a:t>
            </a:r>
            <a:r>
              <a:rPr lang="ru-RU" sz="2000" b="1" i="1" kern="0" dirty="0" smtClean="0">
                <a:solidFill>
                  <a:srgbClr val="FF0000"/>
                </a:solidFill>
                <a:latin typeface="Candara"/>
              </a:rPr>
              <a:t>Ответственный за мероприятие </a:t>
            </a:r>
            <a:r>
              <a:rPr lang="ru-RU" sz="2000" b="1" i="1" kern="0" dirty="0" err="1" smtClean="0">
                <a:solidFill>
                  <a:srgbClr val="FF0000"/>
                </a:solidFill>
                <a:latin typeface="Candara"/>
              </a:rPr>
              <a:t>Куусмаа</a:t>
            </a:r>
            <a:r>
              <a:rPr lang="ru-RU" sz="2000" b="1" i="1" kern="0" dirty="0" smtClean="0">
                <a:solidFill>
                  <a:srgbClr val="FF0000"/>
                </a:solidFill>
                <a:latin typeface="Candara"/>
              </a:rPr>
              <a:t> В.А.)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496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188"/>
            <a:ext cx="86409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24 апреля 2016 года</a:t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творческое мероприятие с детьми и поздравление ветеранов труда на дому</a:t>
            </a:r>
          </a:p>
          <a:p>
            <a:pPr lvl="0" algn="ctr"/>
            <a:r>
              <a:rPr kumimoji="0" lang="ru-RU" sz="32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«Вербное Воскресенье»</a:t>
            </a: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endParaRPr lang="ru-RU" dirty="0"/>
          </a:p>
        </p:txBody>
      </p:sp>
      <p:pic>
        <p:nvPicPr>
          <p:cNvPr id="1026" name="Picture 2" descr="D:\фото\3. Мероприятия за 2016 год\2 квартал 2016\ФОТО Пасха\SDC10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6" y="2212511"/>
            <a:ext cx="3409928" cy="227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2158057"/>
            <a:ext cx="4572000" cy="238219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2400" b="1" i="1" dirty="0">
                <a:latin typeface="Candara"/>
              </a:rPr>
              <a:t>На занятиях клуба «</a:t>
            </a:r>
            <a:r>
              <a:rPr lang="ru-RU" sz="2400" b="1" i="1" dirty="0" err="1">
                <a:latin typeface="Candara"/>
              </a:rPr>
              <a:t>Одаренок</a:t>
            </a:r>
            <a:r>
              <a:rPr lang="ru-RU" sz="2400" b="1" i="1" dirty="0">
                <a:latin typeface="Candara"/>
              </a:rPr>
              <a:t>»  дети украсили бумажными цветами </a:t>
            </a:r>
            <a:r>
              <a:rPr lang="ru-RU" sz="2400" b="1" i="1" dirty="0" err="1">
                <a:latin typeface="Candara"/>
              </a:rPr>
              <a:t>вербочки</a:t>
            </a:r>
            <a:r>
              <a:rPr lang="ru-RU" sz="2400" b="1" i="1" dirty="0">
                <a:latin typeface="Candara"/>
              </a:rPr>
              <a:t> к празднику.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2400" b="1" i="1" dirty="0" smtClean="0">
                <a:latin typeface="Candara"/>
              </a:rPr>
              <a:t>Дети так же  </a:t>
            </a:r>
            <a:r>
              <a:rPr lang="ru-RU" sz="2400" b="1" i="1" dirty="0">
                <a:latin typeface="Candara"/>
              </a:rPr>
              <a:t>узнали обычаи, традиции православного христианского праздника. </a:t>
            </a:r>
            <a:endParaRPr lang="ru-RU" sz="2400" b="1" i="1" dirty="0" smtClean="0">
              <a:latin typeface="Candar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80" y="6077327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(Рук. кружка и ответственный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за мероприятие  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Кравчук Т.А.)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5810" y="4750440"/>
            <a:ext cx="8635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kern="0" dirty="0" smtClean="0">
                <a:solidFill>
                  <a:srgbClr val="0000CC"/>
                </a:solidFill>
                <a:latin typeface="Constantia" panose="02030602050306030303" pitchFamily="18" charset="0"/>
              </a:rPr>
              <a:t>Украшенные </a:t>
            </a:r>
            <a:r>
              <a:rPr lang="ru-RU" sz="2000" b="1" i="1" kern="0" dirty="0" err="1" smtClean="0">
                <a:solidFill>
                  <a:srgbClr val="0000CC"/>
                </a:solidFill>
                <a:latin typeface="Constantia" panose="02030602050306030303" pitchFamily="18" charset="0"/>
              </a:rPr>
              <a:t>вербочки</a:t>
            </a:r>
            <a:r>
              <a:rPr lang="ru-RU" sz="2000" b="1" i="1" kern="0" dirty="0" smtClean="0">
                <a:solidFill>
                  <a:srgbClr val="0000CC"/>
                </a:solidFill>
                <a:latin typeface="Constantia" panose="02030602050306030303" pitchFamily="18" charset="0"/>
              </a:rPr>
              <a:t> со словами поздравлений разнесли по домам  и подарили ветеранам труда Иванковой П.К., Вальковой А.В., </a:t>
            </a:r>
            <a:r>
              <a:rPr lang="ru-RU" sz="2000" b="1" i="1" kern="0" dirty="0" err="1" smtClean="0">
                <a:solidFill>
                  <a:srgbClr val="0000CC"/>
                </a:solidFill>
                <a:latin typeface="Constantia" panose="02030602050306030303" pitchFamily="18" charset="0"/>
              </a:rPr>
              <a:t>Горлатову</a:t>
            </a:r>
            <a:r>
              <a:rPr lang="ru-RU" sz="2000" b="1" i="1" kern="0" dirty="0" smtClean="0">
                <a:solidFill>
                  <a:srgbClr val="0000CC"/>
                </a:solidFill>
                <a:latin typeface="Constantia" panose="02030602050306030303" pitchFamily="18" charset="0"/>
              </a:rPr>
              <a:t> И.П., Михалевой Е.А., </a:t>
            </a:r>
            <a:r>
              <a:rPr lang="ru-RU" sz="2000" b="1" i="1" kern="0" dirty="0" err="1" smtClean="0">
                <a:solidFill>
                  <a:srgbClr val="0000CC"/>
                </a:solidFill>
                <a:latin typeface="Constantia" panose="02030602050306030303" pitchFamily="18" charset="0"/>
              </a:rPr>
              <a:t>Куусмаа</a:t>
            </a:r>
            <a:r>
              <a:rPr lang="ru-RU" sz="2000" b="1" i="1" kern="0" dirty="0" smtClean="0">
                <a:solidFill>
                  <a:srgbClr val="0000CC"/>
                </a:solidFill>
                <a:latin typeface="Constantia" panose="02030602050306030303" pitchFamily="18" charset="0"/>
              </a:rPr>
              <a:t> Л.И., </a:t>
            </a:r>
            <a:r>
              <a:rPr lang="ru-RU" sz="2000" b="1" i="1" kern="0" dirty="0" err="1" smtClean="0">
                <a:solidFill>
                  <a:srgbClr val="0000CC"/>
                </a:solidFill>
                <a:latin typeface="Constantia" panose="02030602050306030303" pitchFamily="18" charset="0"/>
              </a:rPr>
              <a:t>Куусмаа</a:t>
            </a:r>
            <a:r>
              <a:rPr lang="ru-RU" sz="2000" b="1" i="1" kern="0" dirty="0" smtClean="0">
                <a:solidFill>
                  <a:srgbClr val="0000CC"/>
                </a:solidFill>
                <a:latin typeface="Constantia" panose="02030602050306030303" pitchFamily="18" charset="0"/>
              </a:rPr>
              <a:t> Ю.К.</a:t>
            </a:r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8640"/>
            <a:ext cx="78488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25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апреля 2016 года</a:t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выставка поделок и рисунков</a:t>
            </a:r>
          </a:p>
          <a:p>
            <a:pPr lvl="0" algn="ctr"/>
            <a:r>
              <a:rPr kumimoji="0" lang="ru-RU" sz="32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«ПАСХА</a:t>
            </a: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»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4532157" cy="359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1635190"/>
            <a:ext cx="36724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i="1" dirty="0" smtClean="0">
                <a:solidFill>
                  <a:prstClr val="black"/>
                </a:solidFill>
                <a:latin typeface="Candara"/>
                <a:cs typeface="Arial" charset="0"/>
              </a:rPr>
              <a:t>На кружках «</a:t>
            </a:r>
            <a:r>
              <a:rPr lang="ru-RU" sz="2000" b="1" i="1" dirty="0" err="1" smtClean="0">
                <a:solidFill>
                  <a:prstClr val="black"/>
                </a:solidFill>
                <a:latin typeface="Candara"/>
                <a:cs typeface="Arial" charset="0"/>
              </a:rPr>
              <a:t>Одаренок</a:t>
            </a:r>
            <a:r>
              <a:rPr lang="ru-RU" sz="2000" b="1" i="1" dirty="0" smtClean="0">
                <a:solidFill>
                  <a:prstClr val="black"/>
                </a:solidFill>
                <a:latin typeface="Candara"/>
                <a:cs typeface="Arial" charset="0"/>
              </a:rPr>
              <a:t>» и «Акварелька» ребята делали поделки к Пасхе. На выставке было размещено 37 работ. Приняли участие и дети детского сада, они раскрасили картонные «яйца» в различные цвета.  Коррекционная школа-интернат представила на выставку 8 работ. 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1864" y="5733256"/>
            <a:ext cx="7082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kern="0" dirty="0" smtClean="0">
                <a:solidFill>
                  <a:srgbClr val="FF0000"/>
                </a:solidFill>
                <a:latin typeface="Candara"/>
              </a:rPr>
              <a:t>(Руководитель кружков и ответственный </a:t>
            </a:r>
            <a:r>
              <a:rPr lang="ru-RU" sz="2000" b="1" i="1" kern="0" dirty="0">
                <a:solidFill>
                  <a:srgbClr val="FF0000"/>
                </a:solidFill>
                <a:latin typeface="Candara"/>
              </a:rPr>
              <a:t>за </a:t>
            </a:r>
            <a:r>
              <a:rPr lang="ru-RU" sz="2000" b="1" i="1" kern="0" dirty="0" smtClean="0">
                <a:solidFill>
                  <a:srgbClr val="FF0000"/>
                </a:solidFill>
                <a:latin typeface="Candara"/>
              </a:rPr>
              <a:t>организацию выставки Кравчук Т.А</a:t>
            </a:r>
            <a:r>
              <a:rPr lang="ru-RU" sz="2000" b="1" i="1" kern="0" dirty="0">
                <a:solidFill>
                  <a:srgbClr val="FF0000"/>
                </a:solidFill>
                <a:latin typeface="Candara"/>
              </a:rPr>
              <a:t>.)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2060847"/>
            <a:ext cx="35283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i="1" dirty="0">
                <a:solidFill>
                  <a:prstClr val="black"/>
                </a:solidFill>
                <a:latin typeface="Candara"/>
                <a:cs typeface="Arial" charset="0"/>
              </a:rPr>
              <a:t>Веселое развлекательное мероприятие 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  <a:cs typeface="Arial" charset="0"/>
              </a:rPr>
              <a:t>с </a:t>
            </a:r>
            <a:r>
              <a:rPr lang="ru-RU" sz="2400" b="1" i="1" dirty="0">
                <a:solidFill>
                  <a:prstClr val="black"/>
                </a:solidFill>
                <a:latin typeface="Candara"/>
                <a:cs typeface="Arial" charset="0"/>
              </a:rPr>
              <a:t>играми и  шутками было проведено 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  <a:cs typeface="Arial" charset="0"/>
              </a:rPr>
              <a:t>для детей. </a:t>
            </a:r>
          </a:p>
          <a:p>
            <a:pPr algn="ctr">
              <a:defRPr/>
            </a:pPr>
            <a:r>
              <a:rPr lang="ru-RU" sz="2400" b="1" i="1" dirty="0" smtClean="0">
                <a:solidFill>
                  <a:prstClr val="black"/>
                </a:solidFill>
                <a:latin typeface="Candara"/>
                <a:cs typeface="Arial" charset="0"/>
              </a:rPr>
              <a:t>Ведущими программы были Бабка и Дедка, а </a:t>
            </a:r>
            <a:r>
              <a:rPr lang="ru-RU" sz="2400" b="1" i="1" dirty="0">
                <a:solidFill>
                  <a:prstClr val="black"/>
                </a:solidFill>
                <a:latin typeface="Candara"/>
                <a:cs typeface="Arial" charset="0"/>
              </a:rPr>
              <a:t>реквизитом для всех игр и конкурсов - пасхальное яйцо. </a:t>
            </a:r>
            <a:endParaRPr lang="ru-RU" sz="2400" i="1" dirty="0">
              <a:solidFill>
                <a:prstClr val="black"/>
              </a:solidFill>
              <a:latin typeface="Candara"/>
              <a:cs typeface="Arial" charset="0"/>
            </a:endParaRPr>
          </a:p>
          <a:p>
            <a:pPr lvl="0" algn="ctr">
              <a:defRPr/>
            </a:pPr>
            <a:endParaRPr lang="ru-RU" sz="2400" b="1" dirty="0">
              <a:solidFill>
                <a:prstClr val="black"/>
              </a:solidFill>
              <a:latin typeface="Candara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83411"/>
            <a:ext cx="80648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u="sng" kern="0" dirty="0" smtClean="0">
                <a:solidFill>
                  <a:srgbClr val="FF0000"/>
                </a:solidFill>
                <a:latin typeface="Candara"/>
              </a:rPr>
              <a:t>ПАСХАЛЬНЫЕ МЕРОПРИЯТИЯ </a:t>
            </a:r>
          </a:p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Candara"/>
              </a:rPr>
              <a:t>1 мая 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2016 года</a:t>
            </a:r>
            <a:br>
              <a:rPr lang="ru-RU" sz="2800" b="1" i="1" kern="0" dirty="0">
                <a:solidFill>
                  <a:srgbClr val="FF0000"/>
                </a:solidFill>
                <a:latin typeface="Candara"/>
              </a:rPr>
            </a:br>
            <a:r>
              <a:rPr lang="ru-RU" sz="2800" b="1" i="1" kern="0" dirty="0">
                <a:solidFill>
                  <a:srgbClr val="0000CC"/>
                </a:solidFill>
                <a:latin typeface="Candara"/>
              </a:rPr>
              <a:t>театрализованное представление </a:t>
            </a:r>
          </a:p>
          <a:p>
            <a:pPr lvl="0" algn="ctr"/>
            <a:r>
              <a:rPr lang="ru-RU" sz="2800" b="1" i="1" u="sng" kern="0" dirty="0">
                <a:solidFill>
                  <a:srgbClr val="FF0000"/>
                </a:solidFill>
                <a:latin typeface="Candara"/>
              </a:rPr>
              <a:t>«Пасхальный колобок</a:t>
            </a:r>
            <a:r>
              <a:rPr lang="ru-RU" sz="2800" b="1" i="1" kern="0" dirty="0">
                <a:solidFill>
                  <a:srgbClr val="FF0000"/>
                </a:solidFill>
                <a:latin typeface="Candara"/>
              </a:rPr>
              <a:t>»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4" name="Picture 4" descr="D:\фото\3. Мероприятия за 2016 год\2 квартал 2016\ФОТО Пасха\SDC1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7" y="2025420"/>
            <a:ext cx="2543514" cy="190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фото\3. Мероприятия за 2016 год\2 квартал 2016\ФОТО Пасха\SDC10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78" y="1785392"/>
            <a:ext cx="2513355" cy="188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фото\3. Мероприятия за 2016 год\2 квартал 2016\ФОТО Пасха\SDC103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78" y="4048561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90296" y="6158916"/>
            <a:ext cx="5851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kern="0" dirty="0">
                <a:solidFill>
                  <a:srgbClr val="FF0000"/>
                </a:solidFill>
                <a:latin typeface="Candara"/>
              </a:rPr>
              <a:t>(Ответственный за мероприятие </a:t>
            </a:r>
            <a:r>
              <a:rPr lang="ru-RU" sz="2000" b="1" i="1" kern="0" dirty="0" err="1">
                <a:solidFill>
                  <a:srgbClr val="FF0000"/>
                </a:solidFill>
                <a:latin typeface="Candara"/>
              </a:rPr>
              <a:t>Куусмаа</a:t>
            </a:r>
            <a:r>
              <a:rPr lang="ru-RU" sz="2000" b="1" i="1" kern="0" dirty="0">
                <a:solidFill>
                  <a:srgbClr val="FF0000"/>
                </a:solidFill>
                <a:latin typeface="Candara"/>
              </a:rPr>
              <a:t> В.А.)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9" name="Picture 2" descr="D:\фото\3. Мероприятия за 2016 год\2 квартал 2016\ФОТО Пасха\SDC103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0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 мая 2016 года</a:t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познавательно-развлекательное мероприятие</a:t>
            </a:r>
          </a:p>
          <a:p>
            <a:pPr lvl="0" algn="ctr"/>
            <a:r>
              <a:rPr kumimoji="0" lang="ru-RU" sz="32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«</a:t>
            </a:r>
            <a:r>
              <a:rPr kumimoji="0" lang="ru-RU" sz="28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Светлое воскресение Христово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/>
              </a:rPr>
              <a:t>» </a:t>
            </a:r>
            <a:endParaRPr lang="ru-RU" sz="2800" dirty="0"/>
          </a:p>
        </p:txBody>
      </p:sp>
      <p:pic>
        <p:nvPicPr>
          <p:cNvPr id="3075" name="Picture 3" descr="D:\фото\3. Мероприятия за 2016 год\2 квартал 2016\ФОТО Пасха\SDC10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9" y="3150628"/>
            <a:ext cx="2043697" cy="153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фото\3. Мероприятия за 2016 год\2 квартал 2016\ФОТО Пасха\SDC10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9" y="1384995"/>
            <a:ext cx="2016223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1400612"/>
            <a:ext cx="66247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На мероприятии дети узнали о традициях </a:t>
            </a:r>
            <a:r>
              <a:rPr lang="ru-RU" sz="2000" b="1" i="1" dirty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и обрядах Светлого Пасхального </a:t>
            </a:r>
            <a:r>
              <a:rPr lang="ru-RU" sz="2000" b="1" i="1" dirty="0" smtClean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праздника, пасхальных символах: яйцо, кулич, свеча, венок, о приметах на Пасху. </a:t>
            </a:r>
          </a:p>
          <a:p>
            <a:r>
              <a:rPr lang="ru-RU" sz="2000" b="1" i="1" dirty="0" smtClean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Проводились игры по старинным  </a:t>
            </a:r>
            <a:r>
              <a:rPr lang="ru-RU" sz="2000" b="1" i="1" dirty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русским </a:t>
            </a:r>
            <a:r>
              <a:rPr lang="ru-RU" sz="2000" b="1" i="1" dirty="0" smtClean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обычаям:  </a:t>
            </a:r>
            <a:r>
              <a:rPr lang="ru-RU" sz="2000" b="1" i="1" dirty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Катание пасхальных яиц</a:t>
            </a:r>
            <a:r>
              <a:rPr lang="ru-RU" sz="2000" b="1" i="1" dirty="0" smtClean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»</a:t>
            </a:r>
            <a:r>
              <a:rPr lang="ru-RU" sz="2000" i="1" dirty="0" smtClean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, </a:t>
            </a:r>
            <a:r>
              <a:rPr lang="ru-RU" sz="2000" b="1" i="1" dirty="0">
                <a:solidFill>
                  <a:prstClr val="black"/>
                </a:solidFill>
                <a:latin typeface="Constantia" panose="02030602050306030303" pitchFamily="18" charset="0"/>
                <a:cs typeface="Arial" charset="0"/>
              </a:rPr>
              <a:t>«</a:t>
            </a:r>
            <a:r>
              <a:rPr lang="ru-RU" sz="2000" b="1" i="1" dirty="0" err="1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Долбянки</a:t>
            </a:r>
            <a:r>
              <a:rPr lang="ru-RU" sz="2000" b="1" i="1" dirty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»  или</a:t>
            </a:r>
            <a:r>
              <a:rPr lang="ru-RU" sz="2000" dirty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“Чоканье яйцами” </a:t>
            </a:r>
            <a:r>
              <a:rPr lang="ru-RU" sz="2000" b="1" i="1" dirty="0" smtClean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, игра “Найди </a:t>
            </a:r>
            <a:r>
              <a:rPr lang="ru-RU" sz="2000" b="1" i="1" dirty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яйцо</a:t>
            </a:r>
            <a:r>
              <a:rPr lang="ru-RU" sz="2000" b="1" i="1" dirty="0" smtClean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”, «Укрась курочку», </a:t>
            </a:r>
            <a:r>
              <a:rPr lang="ru-RU" sz="2000" b="1" dirty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 </a:t>
            </a:r>
            <a:r>
              <a:rPr lang="ru-RU" sz="2000" b="1" i="1" dirty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эстафета</a:t>
            </a:r>
          </a:p>
          <a:p>
            <a:r>
              <a:rPr lang="ru-RU" sz="2000" b="1" i="1" dirty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«Яичные бега» и др.</a:t>
            </a:r>
          </a:p>
          <a:p>
            <a:endParaRPr lang="ru-RU" sz="2000" b="1" dirty="0" smtClean="0">
              <a:solidFill>
                <a:srgbClr val="000000"/>
              </a:solidFill>
              <a:latin typeface="Constantia" panose="02030602050306030303" pitchFamily="18" charset="0"/>
              <a:ea typeface="Times New Roman"/>
              <a:cs typeface="Times New Roman"/>
            </a:endParaRPr>
          </a:p>
          <a:p>
            <a:r>
              <a:rPr lang="ru-RU" sz="2000" b="1" i="1" dirty="0" smtClean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              </a:t>
            </a:r>
            <a:endParaRPr lang="ru-RU" sz="2000" dirty="0">
              <a:latin typeface="Constantia" panose="02030602050306030303" pitchFamily="18" charset="0"/>
              <a:ea typeface="Calibri"/>
              <a:cs typeface="Times New Roman"/>
            </a:endParaRPr>
          </a:p>
          <a:p>
            <a:pPr algn="ctr">
              <a:defRPr/>
            </a:pPr>
            <a:endParaRPr lang="ru-RU" sz="2400" i="1" dirty="0">
              <a:solidFill>
                <a:prstClr val="black"/>
              </a:solidFill>
              <a:latin typeface="Candara"/>
              <a:cs typeface="Arial" charset="0"/>
            </a:endParaRPr>
          </a:p>
          <a:p>
            <a:endParaRPr lang="ru-RU" sz="2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77072"/>
            <a:ext cx="2977764" cy="223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8560" y="4683401"/>
            <a:ext cx="6029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0000"/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Победителя игр и конкурсов награждались сувенирными яйцами и открытками.</a:t>
            </a:r>
          </a:p>
          <a:p>
            <a:pPr lvl="0" algn="ctr"/>
            <a:r>
              <a:rPr lang="ru-RU" sz="2000" b="1" i="1" dirty="0">
                <a:solidFill>
                  <a:prstClr val="black"/>
                </a:solidFill>
                <a:latin typeface="Constantia" panose="02030602050306030303" pitchFamily="18" charset="0"/>
                <a:ea typeface="Calibri"/>
                <a:cs typeface="Times New Roman"/>
              </a:rPr>
              <a:t>Праздничную программу  закончили  Пасхальным чаепитием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458" y="5893831"/>
            <a:ext cx="5497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kern="0" dirty="0" smtClean="0">
                <a:solidFill>
                  <a:srgbClr val="FF0000"/>
                </a:solidFill>
                <a:latin typeface="Candara"/>
              </a:rPr>
              <a:t>(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Ответственный 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за мероприятие </a:t>
            </a:r>
            <a:r>
              <a:rPr lang="ru-RU" sz="2000" b="1" i="1" kern="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Кравчук Т.А</a:t>
            </a:r>
            <a:r>
              <a:rPr lang="ru-RU" sz="2000" b="1" i="1" kern="0" dirty="0">
                <a:solidFill>
                  <a:srgbClr val="FF0000"/>
                </a:solidFill>
                <a:latin typeface="Constantia" panose="02030602050306030303" pitchFamily="18" charset="0"/>
              </a:rPr>
              <a:t>.)</a:t>
            </a:r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1129</TotalTime>
  <Words>2242</Words>
  <Application>Microsoft Office PowerPoint</Application>
  <PresentationFormat>Экран (4:3)</PresentationFormat>
  <Paragraphs>241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1 апреля 2016 года экологический урок в детском саду «Здравствуйте, птицы!»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георгиевская ленточка… «Катюша поздравляет»  -  адресное поздравление  ветеранов на дому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143</cp:revision>
  <dcterms:created xsi:type="dcterms:W3CDTF">2016-05-31T18:54:54Z</dcterms:created>
  <dcterms:modified xsi:type="dcterms:W3CDTF">2016-07-19T03:11:03Z</dcterms:modified>
</cp:coreProperties>
</file>