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81" r:id="rId3"/>
    <p:sldId id="280" r:id="rId4"/>
    <p:sldId id="264" r:id="rId5"/>
    <p:sldId id="284" r:id="rId6"/>
    <p:sldId id="285" r:id="rId7"/>
    <p:sldId id="286" r:id="rId8"/>
    <p:sldId id="282" r:id="rId9"/>
    <p:sldId id="295" r:id="rId10"/>
    <p:sldId id="268" r:id="rId11"/>
    <p:sldId id="269" r:id="rId12"/>
    <p:sldId id="292" r:id="rId13"/>
    <p:sldId id="293" r:id="rId14"/>
    <p:sldId id="296" r:id="rId15"/>
    <p:sldId id="291" r:id="rId16"/>
    <p:sldId id="298" r:id="rId17"/>
    <p:sldId id="273" r:id="rId18"/>
    <p:sldId id="294" r:id="rId19"/>
    <p:sldId id="297" r:id="rId20"/>
    <p:sldId id="301" r:id="rId21"/>
    <p:sldId id="300" r:id="rId22"/>
    <p:sldId id="277" r:id="rId23"/>
    <p:sldId id="302" r:id="rId24"/>
    <p:sldId id="278" r:id="rId25"/>
    <p:sldId id="299" r:id="rId26"/>
    <p:sldId id="258" r:id="rId27"/>
    <p:sldId id="303" r:id="rId28"/>
    <p:sldId id="279" r:id="rId29"/>
    <p:sldId id="283" r:id="rId30"/>
    <p:sldId id="290" r:id="rId31"/>
    <p:sldId id="287" r:id="rId32"/>
    <p:sldId id="288" r:id="rId33"/>
    <p:sldId id="289" r:id="rId34"/>
    <p:sldId id="305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914999-3EFB-445D-A56F-71F07B16D0C4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FB3125-5542-4309-A337-EF0F4F21C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C1E7-109A-4B65-9871-A39498B7B38C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951B1-03F7-49D5-BD27-C0FAA52C4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1289-7F1E-44D0-A3B6-95AAE9044CB5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071DD-4DC7-4E8F-96D3-9E50E473E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ACF5-F4C9-48EB-AE93-8119652FD645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0389-845D-42DF-9635-81D470B20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F9B83-654C-4D38-923A-4C1235EE0B13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3475F-52FD-47DE-9F11-B9322AA6B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B658C-E7E3-44ED-B174-132BB1BFC9C6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319F-1FDA-457F-8D78-02CF059E5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457F3-010B-4D5B-92FE-6C04F208E29A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3E6D5-4D27-48C9-8414-58A00D32C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A0EAF-21DD-44C6-9F22-046901AC6C84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00616-ADBD-48DB-B327-7FCE5EF92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CDC62-76AA-4899-939A-31E785AB8432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28FB6-EB08-4D71-BD27-6C2962D49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4D5F-0655-4CD6-BE1C-E276E67E875E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822B1-0686-40A6-A3A5-E9E9ED9A7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3898-6CDA-47D1-8F22-70543BE3BF86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D4B4-A173-46F4-8ABF-3844D94AA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91CB-55D9-4076-89F5-3A7BB757750B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B54F7-11D7-43D7-A2D6-5478D35FF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1F"/>
            </a:gs>
            <a:gs pos="39000">
              <a:srgbClr val="FFFF1F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CEF305-CE9E-4D8E-8D35-4C3EE7ED1CFB}" type="datetimeFigureOut">
              <a:rPr lang="ru-RU"/>
              <a:pPr>
                <a:defRPr/>
              </a:pPr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A67DC-8816-4EED-9A6B-2285DC464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4339" name="Picture 2" descr="F:\Users\User\Desktop\КЛУБ\для сайта картинки\121648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27200" y="476250"/>
            <a:ext cx="5689600" cy="5478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Отчет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 работе МКУК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«</a:t>
            </a:r>
            <a:r>
              <a:rPr lang="ru-RU" sz="5400" b="1" i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Чаинский</a:t>
            </a:r>
            <a:endParaRPr lang="ru-RU" sz="5400" b="1" i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ЦК и Д»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за </a:t>
            </a:r>
            <a:r>
              <a:rPr lang="ru-RU" sz="5400" b="1" i="1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3-й </a:t>
            </a:r>
            <a:r>
              <a:rPr lang="ru-RU" sz="5400" b="1" i="1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квартал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143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2015 года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5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5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500" b="1" dirty="0">
                <a:solidFill>
                  <a:prstClr val="black"/>
                </a:solidFill>
                <a:latin typeface="Candara"/>
              </a:rPr>
            </a:br>
            <a:r>
              <a:rPr lang="ru-RU" sz="2500" b="1" dirty="0" smtClean="0">
                <a:solidFill>
                  <a:prstClr val="black"/>
                </a:solidFill>
                <a:latin typeface="Candara"/>
              </a:rPr>
              <a:t>19 июля 2015 </a:t>
            </a:r>
            <a:r>
              <a:rPr lang="ru-RU" sz="2500" b="1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500" b="1" dirty="0">
                <a:solidFill>
                  <a:prstClr val="black"/>
                </a:solidFill>
                <a:latin typeface="Candara"/>
              </a:rPr>
            </a:br>
            <a:r>
              <a:rPr lang="ru-RU" sz="2800" b="1" i="1" dirty="0">
                <a:solidFill>
                  <a:prstClr val="black"/>
                </a:solidFill>
                <a:latin typeface="Candara"/>
              </a:rPr>
              <a:t>(игровая программа для детей на свежем воздухе»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«Выше, дальше, быстрее»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700213"/>
            <a:ext cx="4691062" cy="4525962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В солнечный денек самое время поиграть на свежем воздухе…Спортивно-игровая программа предусматривала участие детей разного возраста. Играли и соревновались в подвижных конкурсах, с использованием мяча, скакалки, кеглей, обруча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Цель мероприятия: обеспечение досуговой занятости детей в каникулярное время.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600" b="1" dirty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>
                <a:solidFill>
                  <a:srgbClr val="FF0000"/>
                </a:solidFill>
              </a:rPr>
              <a:t>Кравчук Т.А.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3555" name="Picture 3" descr="F:\Users\User\Desktop\ФОТО ВСЕ\1. ВСЕ МЕРОПРИЯТИЯ за 2015 год\3 квартал  2015\игры на улице\SDC18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149725"/>
            <a:ext cx="2951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F:\Users\User\Desktop\ФОТО ВСЕ\1. ВСЕ МЕРОПРИЯТИЯ за 2015 год\3 квартал  2015\игры на улице\SDC18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611313"/>
            <a:ext cx="290353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5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500" b="1" dirty="0" smtClean="0">
                <a:solidFill>
                  <a:prstClr val="black"/>
                </a:solidFill>
                <a:latin typeface="Candara"/>
              </a:rPr>
              <a:t>24 июля 2015 года</a:t>
            </a:r>
            <a:br>
              <a:rPr lang="ru-RU" sz="25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800" b="1" i="1" dirty="0">
                <a:solidFill>
                  <a:prstClr val="black"/>
                </a:solidFill>
                <a:latin typeface="Candara"/>
              </a:rPr>
              <a:t>(спортивная программа с мячом на свежем воздухе)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«Мой веселый звонкий мяч»</a:t>
            </a:r>
            <a:b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pic>
        <p:nvPicPr>
          <p:cNvPr id="24578" name="Picture 4" descr="F:\Users\User\Desktop\ФОТО ВСЕ\1. ВСЕ МЕРОПРИЯТИЯ за 2015 год\3 квартал  2015\мой мяч\копия в сайт\SDC189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54138"/>
            <a:ext cx="30241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81171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Любимый всеми детьми мяч. Он и игрушка, и спортивный предмет. Резиновый, волейбольный, футбольный…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    А сколько подвижных игр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     связано с ним!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На мероприятии старшие ребята играли с мячом отдельно, в более сложные игры, чем малыши. Но в конце программы и дошколята встали в общий круг для игры «картошка»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      Кравчук Т.А.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4580" name="Picture 2" descr="F:\Users\User\Desktop\ФОТО ВСЕ\1. ВСЕ МЕРОПРИЯТИЯ за 2015 год\3 квартал  2015\мой мяч\SDC189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716338"/>
            <a:ext cx="226695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F:\Users\User\Desktop\ФОТО ВСЕ\1. ВСЕ МЕРОПРИЯТИЯ за 2015 год\3 квартал  2015\мой мяч\копия в сайт\SDC189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4797425"/>
            <a:ext cx="22479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063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ndara"/>
              </a:rPr>
              <a:t>26 июля 2015 года</a:t>
            </a:r>
            <a:br>
              <a:rPr lang="ru-RU" sz="2400" b="1" dirty="0">
                <a:solidFill>
                  <a:srgbClr val="0000FF"/>
                </a:solidFill>
                <a:latin typeface="Candara"/>
              </a:rPr>
            </a:b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поздравительно-игровая программа для школьников 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dirty="0">
                <a:solidFill>
                  <a:prstClr val="black"/>
                </a:solidFill>
                <a:latin typeface="Candara"/>
              </a:rPr>
            </a:br>
            <a:r>
              <a:rPr lang="ru-RU" sz="3100" b="1" i="1" dirty="0">
                <a:solidFill>
                  <a:srgbClr val="FF0000"/>
                </a:solidFill>
                <a:latin typeface="Candara"/>
              </a:rPr>
              <a:t>«День летних именинников»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738" y="3489325"/>
            <a:ext cx="5616575" cy="3108325"/>
          </a:xfrm>
        </p:spPr>
        <p:txBody>
          <a:bodyPr rtlCol="0"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100" b="1" i="1" dirty="0" smtClean="0">
                <a:solidFill>
                  <a:srgbClr val="002060"/>
                </a:solidFill>
              </a:rPr>
              <a:t>Как и на любом дне рождении были и поздравления, и конкурсы с играми, и угощения, и танцы, и подарки виновникам торжества.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100" b="1" i="1" dirty="0" smtClean="0">
                <a:solidFill>
                  <a:srgbClr val="002060"/>
                </a:solidFill>
              </a:rPr>
              <a:t>Праздник получился массовым, веселым и солнечным!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Ответственный Кравчук Т.А.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Спонсор мероприятия Кравчук Т.А.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603" name="Объект 3"/>
          <p:cNvSpPr>
            <a:spLocks noGrp="1"/>
          </p:cNvSpPr>
          <p:nvPr>
            <p:ph sz="half" idx="2"/>
          </p:nvPr>
        </p:nvSpPr>
        <p:spPr>
          <a:xfrm>
            <a:off x="2655888" y="1125538"/>
            <a:ext cx="4608512" cy="26955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smtClean="0">
                <a:solidFill>
                  <a:srgbClr val="002060"/>
                </a:solidFill>
              </a:rPr>
              <a:t>По инициативе ребят, решили проводить праздники именинников, 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smtClean="0">
                <a:solidFill>
                  <a:srgbClr val="002060"/>
                </a:solidFill>
              </a:rPr>
              <a:t>по временам года. Первое такое мероприятие провели для тех, кто родился в летний период. Ими оказались: Мочалова Кристина, Малинина Марина и Манаков Максим</a:t>
            </a:r>
            <a:r>
              <a:rPr lang="ru-RU" sz="2000" b="1" i="1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417638"/>
            <a:ext cx="2249488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944563"/>
            <a:ext cx="1655762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 descr="F:\Users\User\Desktop\ФОТО ВСЕ\ФОТО июль-август 2015\день именинников\в сайт копия\SDC189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8188" y="3721100"/>
            <a:ext cx="27844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prstClr val="black"/>
                </a:solidFill>
                <a:latin typeface="Candara"/>
              </a:rPr>
              <a:t>26 июля  2015 года</a:t>
            </a:r>
            <a:br>
              <a:rPr lang="ru-RU" sz="2700" b="1" dirty="0">
                <a:solidFill>
                  <a:prstClr val="black"/>
                </a:solidFill>
                <a:latin typeface="Candara"/>
              </a:rPr>
            </a:br>
            <a:r>
              <a:rPr lang="ru-RU" sz="2700" b="1" dirty="0">
                <a:solidFill>
                  <a:prstClr val="black"/>
                </a:solidFill>
                <a:latin typeface="Candara"/>
              </a:rPr>
              <a:t>чаепитие для именинников</a:t>
            </a:r>
            <a:r>
              <a:rPr lang="ru-RU" sz="2700" b="1" i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700" b="1" i="1" dirty="0">
                <a:solidFill>
                  <a:prstClr val="black"/>
                </a:solidFill>
                <a:latin typeface="Candara"/>
              </a:rPr>
            </a:br>
            <a:r>
              <a:rPr lang="ru-RU" sz="3600" b="1" i="1" dirty="0">
                <a:solidFill>
                  <a:srgbClr val="FF0000"/>
                </a:solidFill>
                <a:latin typeface="Candara"/>
              </a:rPr>
              <a:t>«День ВАРЕНЬЯ»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4188" y="4730750"/>
            <a:ext cx="8191500" cy="1616075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i="1" dirty="0" smtClean="0">
                <a:solidFill>
                  <a:srgbClr val="002060"/>
                </a:solidFill>
              </a:rPr>
              <a:t>Сначала, </a:t>
            </a:r>
            <a:r>
              <a:rPr lang="ru-RU" sz="2600" b="1" i="1" dirty="0">
                <a:solidFill>
                  <a:srgbClr val="002060"/>
                </a:solidFill>
              </a:rPr>
              <a:t>передавая шарик с пожеланием, затем читали </a:t>
            </a:r>
            <a:r>
              <a:rPr lang="ru-RU" sz="2600" b="1" i="1" dirty="0" smtClean="0">
                <a:solidFill>
                  <a:srgbClr val="002060"/>
                </a:solidFill>
              </a:rPr>
              <a:t>стихотворения. После торжественного момента пили чай с конфетами, печеньями и вафлями. Много играли и веселились.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Ответственный Кравчук Т.А.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solidFill>
                  <a:srgbClr val="0000FF"/>
                </a:solidFill>
              </a:rPr>
              <a:t>Спонсоры: Кравчук Т.А.,  </a:t>
            </a:r>
            <a:r>
              <a:rPr lang="ru-RU" sz="2600" b="1" dirty="0" err="1" smtClean="0">
                <a:solidFill>
                  <a:srgbClr val="0000FF"/>
                </a:solidFill>
              </a:rPr>
              <a:t>Котлячкова</a:t>
            </a:r>
            <a:r>
              <a:rPr lang="ru-RU" sz="2600" b="1" dirty="0" smtClean="0">
                <a:solidFill>
                  <a:srgbClr val="0000FF"/>
                </a:solidFill>
              </a:rPr>
              <a:t> Л.Г.</a:t>
            </a:r>
            <a:endParaRPr lang="ru-RU" sz="2600" b="1" dirty="0">
              <a:solidFill>
                <a:srgbClr val="0000FF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825" y="1522413"/>
            <a:ext cx="3671888" cy="3275012"/>
          </a:xfrm>
        </p:spPr>
        <p:txBody>
          <a:bodyPr rtlCol="0">
            <a:normAutofit fontScale="8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Какие </a:t>
            </a:r>
            <a:r>
              <a:rPr lang="ru-RU" sz="2400" b="1" i="1" dirty="0">
                <a:solidFill>
                  <a:srgbClr val="002060"/>
                </a:solidFill>
              </a:rPr>
              <a:t>же имени без сладостей, сока или чая</a:t>
            </a:r>
            <a:r>
              <a:rPr lang="ru-RU" sz="2400" b="1" i="1" dirty="0" smtClean="0">
                <a:solidFill>
                  <a:srgbClr val="002060"/>
                </a:solidFill>
              </a:rPr>
              <a:t>? А еще без цветов, поздравлений, пожеланий и подарков  от друзей?!.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С подарков именинникам и начали программу.</a:t>
            </a:r>
            <a:r>
              <a:rPr lang="ru-RU" sz="2400" b="1" i="1" dirty="0">
                <a:solidFill>
                  <a:srgbClr val="002060"/>
                </a:solidFill>
              </a:rPr>
              <a:t> Гости </a:t>
            </a:r>
            <a:r>
              <a:rPr lang="ru-RU" sz="2400" b="1" i="1" dirty="0" smtClean="0">
                <a:solidFill>
                  <a:srgbClr val="002060"/>
                </a:solidFill>
              </a:rPr>
              <a:t>поздравили виновников торжества с Днем рождения.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/>
          </a:p>
        </p:txBody>
      </p:sp>
      <p:pic>
        <p:nvPicPr>
          <p:cNvPr id="26628" name="Picture 2" descr="F:\Users\User\Desktop\ФОТО ВСЕ\ФОТО июль-август 2015\день именинников\в сайт копия\SDC18911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1628775"/>
            <a:ext cx="43053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00FF"/>
                </a:solidFill>
                <a:latin typeface="Candara"/>
              </a:rPr>
              <a:t>30 июля  2015 года</a:t>
            </a:r>
            <a:br>
              <a:rPr lang="ru-RU" sz="2700" b="1" dirty="0">
                <a:solidFill>
                  <a:srgbClr val="0000FF"/>
                </a:solidFill>
                <a:latin typeface="Candara"/>
              </a:rPr>
            </a:br>
            <a:r>
              <a:rPr lang="ru-RU" sz="2700" b="1" i="1" dirty="0">
                <a:solidFill>
                  <a:srgbClr val="0000FF"/>
                </a:solidFill>
                <a:latin typeface="Candara"/>
              </a:rPr>
              <a:t>настольные игры для детей</a:t>
            </a:r>
            <a:br>
              <a:rPr lang="ru-RU" sz="2700" b="1" i="1" dirty="0">
                <a:solidFill>
                  <a:srgbClr val="0000FF"/>
                </a:solidFill>
                <a:latin typeface="Candara"/>
              </a:rPr>
            </a:br>
            <a:r>
              <a:rPr lang="ru-RU" sz="3100" b="1" i="1" dirty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3100" b="1" dirty="0">
                <a:solidFill>
                  <a:srgbClr val="FF0000"/>
                </a:solidFill>
                <a:latin typeface="Candara"/>
              </a:rPr>
              <a:t>Собери </a:t>
            </a:r>
            <a:r>
              <a:rPr lang="ru-RU" sz="3100" b="1" dirty="0" err="1">
                <a:solidFill>
                  <a:srgbClr val="FF0000"/>
                </a:solidFill>
                <a:latin typeface="Candara"/>
              </a:rPr>
              <a:t>пазлы</a:t>
            </a:r>
            <a:r>
              <a:rPr lang="ru-RU" sz="3100" b="1" dirty="0">
                <a:solidFill>
                  <a:srgbClr val="FF0000"/>
                </a:solidFill>
                <a:latin typeface="Candara"/>
              </a:rPr>
              <a:t>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7900" y="1600200"/>
            <a:ext cx="4032250" cy="4525963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Собирать из маленьких частей целые картинки очень увлекательно, а в компании друзей особенно:  могут и подсказать,  и помочь.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Каждый из дома принес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пазлы</a:t>
            </a:r>
            <a:r>
              <a:rPr lang="ru-RU" sz="2000" b="1" i="1" dirty="0" smtClean="0">
                <a:solidFill>
                  <a:srgbClr val="002060"/>
                </a:solidFill>
              </a:rPr>
              <a:t>, обменялись ими. Собирали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на скорость,  у кого быстрее получится целое изображение. А чтобы занятие не утомляло, делали перерывы, играя на свежем воздухе.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Кравчук Т.А.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7651" name="Picture 2" descr="F:\Users\User\Desktop\ФОТО ВСЕ\ФОТО июль-август 2015\настольные игры\в сайт\SDC18931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628775"/>
            <a:ext cx="28178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F:\Users\User\Desktop\ФОТО ВСЕ\ФОТО июль-август 2015\настольные игры\в сайт\SDC18934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860800"/>
            <a:ext cx="37798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ndara"/>
              </a:rPr>
              <a:t>5 августа 2015 года</a:t>
            </a:r>
            <a:br>
              <a:rPr lang="ru-RU" sz="2400" b="1" dirty="0">
                <a:solidFill>
                  <a:prstClr val="black"/>
                </a:solidFill>
                <a:latin typeface="Candara"/>
              </a:rPr>
            </a:b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познавательное мероприятие</a:t>
            </a:r>
            <a:r>
              <a:rPr lang="ru-RU" sz="24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ndara"/>
              </a:rPr>
            </a:br>
            <a:r>
              <a:rPr lang="ru-RU" sz="3200" b="1" dirty="0">
                <a:solidFill>
                  <a:srgbClr val="FF0000"/>
                </a:solidFill>
                <a:latin typeface="Candara"/>
              </a:rPr>
              <a:t>«Узнай свое имя»</a:t>
            </a:r>
            <a:endParaRPr lang="ru-RU" dirty="0"/>
          </a:p>
        </p:txBody>
      </p:sp>
      <p:sp>
        <p:nvSpPr>
          <p:cNvPr id="28674" name="Объект 2"/>
          <p:cNvSpPr>
            <a:spLocks noGrp="1"/>
          </p:cNvSpPr>
          <p:nvPr>
            <p:ph sz="half" idx="1"/>
          </p:nvPr>
        </p:nvSpPr>
        <p:spPr>
          <a:xfrm>
            <a:off x="250825" y="3644900"/>
            <a:ext cx="8785225" cy="27368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Присутствующие на мероприятии ребята и взрослые узнали много нового о своем имению. Когда появились фамилии и отчества. Что означает имя и где его корни.</a:t>
            </a:r>
          </a:p>
          <a:p>
            <a:pPr marL="0" indent="0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Интересными были игры, связанные с именами: «Кого как зовут?», «Аукцион знаменитых тезок», «Двойные имена» и т.д. Прозвучали песни, связанные с именами: «Катя-Катерина», «Стюардесса по имени Жанна», «Антошка», «Витенька»…</a:t>
            </a:r>
          </a:p>
          <a:p>
            <a:pPr marL="0" indent="0" algn="ctr">
              <a:buFont typeface="Arial" charset="0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Ответственный  Кравчук Т.А.</a:t>
            </a:r>
          </a:p>
          <a:p>
            <a:pPr marL="0" indent="0" algn="ctr">
              <a:buFont typeface="Arial" charset="0"/>
              <a:buNone/>
            </a:pPr>
            <a:endParaRPr lang="ru-RU" sz="2400" b="1" smtClean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7313" y="1600200"/>
            <a:ext cx="6265862" cy="2116138"/>
          </a:xfrm>
        </p:spPr>
        <p:txBody>
          <a:bodyPr rtlCol="0">
            <a:normAutofit fontScale="85000" lnSpcReduction="20000"/>
          </a:bodyPr>
          <a:lstStyle/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i="1" dirty="0">
                <a:solidFill>
                  <a:srgbClr val="0000FF"/>
                </a:solidFill>
              </a:rPr>
              <a:t>Нас не было - оно было, нас не будет – оно будет; никто ни у кого его не видел, а у каждого оно есть!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i="1" dirty="0">
                <a:solidFill>
                  <a:srgbClr val="002060"/>
                </a:solidFill>
              </a:rPr>
              <a:t>С этой загадки началась программа, посвященная тайне имени человека.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i="1" dirty="0">
                <a:solidFill>
                  <a:srgbClr val="002060"/>
                </a:solidFill>
              </a:rPr>
              <a:t>Мы живем в мире имен. Ведь именно имя радует слух, именно без имени на свете нельзя обойтись. </a:t>
            </a:r>
            <a:r>
              <a:rPr lang="ru-RU" sz="2200" b="1" i="1" dirty="0" smtClean="0">
                <a:solidFill>
                  <a:srgbClr val="002060"/>
                </a:solidFill>
              </a:rPr>
              <a:t> Имя не просто слово, за ним стоит личность, человек. Имя – это  и судьба , и характер</a:t>
            </a:r>
            <a:endParaRPr lang="ru-RU" sz="2200" b="1" i="1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2090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65138"/>
            <a:ext cx="2090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F:\Users\User\Desktop\деньги\1. детские\316f1c0d16dcf450c4038cc5b62032a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557338"/>
            <a:ext cx="2235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943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00FF"/>
                </a:solidFill>
                <a:latin typeface="Candara"/>
              </a:rPr>
              <a:t>6 августа 2015 года</a:t>
            </a:r>
            <a:br>
              <a:rPr lang="ru-RU" sz="2700" b="1" dirty="0">
                <a:solidFill>
                  <a:srgbClr val="0000FF"/>
                </a:solidFill>
                <a:latin typeface="Candara"/>
              </a:rPr>
            </a:br>
            <a:r>
              <a:rPr lang="ru-RU" sz="2700" b="1" i="1" dirty="0">
                <a:solidFill>
                  <a:srgbClr val="0000FF"/>
                </a:solidFill>
                <a:latin typeface="Candara"/>
              </a:rPr>
              <a:t>настольные игры </a:t>
            </a:r>
            <a:br>
              <a:rPr lang="ru-RU" sz="2700" b="1" i="1" dirty="0">
                <a:solidFill>
                  <a:srgbClr val="0000FF"/>
                </a:solidFill>
                <a:latin typeface="Candara"/>
              </a:rPr>
            </a:br>
            <a:r>
              <a:rPr lang="ru-RU" sz="3100" b="1" dirty="0">
                <a:solidFill>
                  <a:srgbClr val="FF0000"/>
                </a:solidFill>
                <a:latin typeface="Candara"/>
              </a:rPr>
              <a:t>«Домино, шашки, кубики, лото»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600200"/>
            <a:ext cx="4691062" cy="4637088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Настольные игры для детей разного возраста.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Старшие дети играли в более сложные –лото, шашки, а малыши – в домино, мозаику. Строили замки, домики, машинки, крепости из кубиков, проявляя при этом  фантазию и воображение.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В течение всего летнего периода дети имели возможность приходить в ДК и играть в настольные игры, находя занятия по интересам и увлечениям.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Кравчук Т.А.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9699" name="Picture 2" descr="F:\Users\User\Desktop\ФОТО ВСЕ\ФОТО июль-август 2015\день именинников\в сайт копия\SDC18916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1628775"/>
            <a:ext cx="3462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F:\Users\User\Desktop\деньги\razvivaushaya-igrushka-d012b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6016625"/>
            <a:ext cx="166211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F:\Users\User\Desktop\деньги\eeb46687aec3377889c5af4aeeb96cd3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18179">
            <a:off x="2062163" y="4975225"/>
            <a:ext cx="15827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F:\Users\User\Desktop\деньги\040878aac5c7b3aa0e478960b5d64ce4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4903788"/>
            <a:ext cx="127000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 descr="F:\Users\User\Desktop\деньги\i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136525"/>
            <a:ext cx="17272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F:\Users\User\Desktop\деньги\55215_c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5630863"/>
            <a:ext cx="1438275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ru-RU" sz="2400" b="1" smtClean="0">
                <a:solidFill>
                  <a:srgbClr val="0000FF"/>
                </a:solidFill>
                <a:latin typeface="Candara" pitchFamily="34" charset="0"/>
              </a:rPr>
              <a:t>7 августа 2015 года</a:t>
            </a:r>
            <a:br>
              <a:rPr lang="ru-RU" sz="2400" b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  <a:t>викторина по мультфильмам</a:t>
            </a:r>
            <a:b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3100" b="1" smtClean="0">
                <a:solidFill>
                  <a:srgbClr val="FF0000"/>
                </a:solidFill>
                <a:latin typeface="Candara" pitchFamily="34" charset="0"/>
              </a:rPr>
              <a:t>«Мульти-Пульти»</a:t>
            </a:r>
            <a:endParaRPr lang="ru-RU" sz="31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50" y="1900238"/>
            <a:ext cx="7345363" cy="3184525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Сколько новых мультфильмов появилось на экранах телевизоров, дисках…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По страницам всем знакомым мультикам и провели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мультвикторину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По окончании программы  все малыши посмотрели  мультфильм «Союз зверей»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Кравчук Т.А.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23" name="Picture 2" descr="F:\Users\User\Desktop\деньги\1. детские\40213bb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-46038"/>
            <a:ext cx="3248025" cy="19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F:\Users\User\Desktop\деньги\1. детские\79501511_large_00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2288" y="1628775"/>
            <a:ext cx="2365376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F:\Users\User\Desktop\деньги\12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4414838"/>
            <a:ext cx="17938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F:\Users\User\Desktop\деньги\74684597_detskie_pesni_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5010150"/>
            <a:ext cx="1285875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F:\Users\User\Desktop\деньги\Мишка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9025" y="4594225"/>
            <a:ext cx="15335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F:\Users\User\Desktop\деньги\em1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2963" y="4635500"/>
            <a:ext cx="15875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6" descr="F:\Users\User\Desktop\деньги\povesti_i_rasskazy_dlja_detej_zag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9838" y="4986338"/>
            <a:ext cx="149542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8" descr="F:\Users\User\Desktop\деньги\330583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6525" y="57150"/>
            <a:ext cx="29225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  <a:t>9 августа 2015 года</a:t>
            </a:r>
            <a:b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</a:br>
            <a: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  <a:t>развлекательная игровая программа</a:t>
            </a:r>
            <a:b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</a:br>
            <a:r>
              <a:rPr lang="ru-RU" sz="2300" b="1" i="1" smtClean="0">
                <a:solidFill>
                  <a:srgbClr val="FF0000"/>
                </a:solidFill>
                <a:latin typeface="Candara" pitchFamily="34" charset="0"/>
              </a:rPr>
              <a:t>«Передай привет»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0438" y="1557338"/>
            <a:ext cx="5535612" cy="4489450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Конкурсная, игровая программа на свежем воздухе.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Разнообразные, подвижные игры, веселые эстафеты передавали, как привет, заряд бодрого настроения и задора.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стоял в стороне. Все ребята активно участвовали, играли, соревновались.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и проигравших не было. Все получили на память маленькие сувениры.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Кравчук Т.А.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 Кравчук Т.А.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2816225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76700"/>
            <a:ext cx="29495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Users\User\Desktop\деньги\1. детские\i (5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5" y="1196975"/>
            <a:ext cx="3649663" cy="31130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Candara"/>
              </a:rPr>
              <a:t>12 августа 2015 года</a:t>
            </a:r>
            <a:br>
              <a:rPr lang="ru-RU" sz="2400" b="1" dirty="0">
                <a:solidFill>
                  <a:srgbClr val="0000FF"/>
                </a:solidFill>
                <a:latin typeface="Candara"/>
              </a:rPr>
            </a:b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конкурсная </a:t>
            </a:r>
            <a:r>
              <a:rPr lang="ru-RU" sz="2400" b="1" i="1" dirty="0" smtClean="0">
                <a:solidFill>
                  <a:srgbClr val="0000FF"/>
                </a:solidFill>
                <a:latin typeface="Candara"/>
              </a:rPr>
              <a:t>программа для школьников</a:t>
            </a: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/>
            </a:r>
            <a:br>
              <a:rPr lang="ru-RU" sz="2400" b="1" i="1" dirty="0">
                <a:solidFill>
                  <a:srgbClr val="0000FF"/>
                </a:solidFill>
                <a:latin typeface="Candara"/>
              </a:rPr>
            </a:br>
            <a:r>
              <a:rPr lang="ru-RU" sz="3100" b="1" dirty="0">
                <a:solidFill>
                  <a:srgbClr val="FF0000"/>
                </a:solidFill>
                <a:latin typeface="Candara"/>
              </a:rPr>
              <a:t>«Сто желаний»</a:t>
            </a:r>
            <a:endParaRPr lang="ru-RU" sz="3100" dirty="0"/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3779838" y="1600200"/>
            <a:ext cx="4906962" cy="47815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Программа для всех присутствующих ребят. 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У всех участников - карточки с цифрами (от 1 до 100), а у ведущего – список из 100 желаний. Каждый, по очереди, называет вопрос и говорит цифру, кому из ребят он адресован. Ведущий зачитывает желание из списка под номером, который указывает адресат.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Увлекательно и весело прошло мероприятие с танцевальными паузами</a:t>
            </a:r>
            <a:r>
              <a:rPr lang="ru-RU" sz="2000" b="1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Font typeface="Arial" charset="0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Ответственный </a:t>
            </a:r>
          </a:p>
          <a:p>
            <a:pPr marL="0" indent="0" algn="ctr">
              <a:buFont typeface="Arial" charset="0"/>
              <a:buNone/>
            </a:pPr>
            <a:r>
              <a:rPr lang="ru-RU" sz="2400" b="1" smtClean="0">
                <a:solidFill>
                  <a:srgbClr val="FF0000"/>
                </a:solidFill>
              </a:rPr>
              <a:t>Кравчук Т.А.</a:t>
            </a:r>
          </a:p>
        </p:txBody>
      </p:sp>
      <p:pic>
        <p:nvPicPr>
          <p:cNvPr id="32772" name="Picture 4" descr="F:\Users\User\Desktop\деньги\6. узор, оформление\i (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4310063"/>
            <a:ext cx="3614737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00FF"/>
                </a:solidFill>
              </a:rPr>
              <a:t>Предоставление услуг </a:t>
            </a:r>
            <a:r>
              <a:rPr lang="ru-RU" sz="3600" b="1" i="1" dirty="0" err="1" smtClean="0">
                <a:solidFill>
                  <a:srgbClr val="0000FF"/>
                </a:solidFill>
              </a:rPr>
              <a:t>Чаинским</a:t>
            </a:r>
            <a:r>
              <a:rPr lang="ru-RU" sz="3600" b="1" i="1" dirty="0" smtClean="0">
                <a:solidFill>
                  <a:srgbClr val="0000FF"/>
                </a:solidFill>
              </a:rPr>
              <a:t> ДК  по проведению мероприятий  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1557338"/>
            <a:ext cx="4038600" cy="4751387"/>
          </a:xfrm>
        </p:spPr>
        <p:txBody>
          <a:bodyPr rtlCol="0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 smtClean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 smtClean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Candara"/>
              </a:rPr>
              <a:t>2 </a:t>
            </a:r>
            <a:r>
              <a:rPr lang="ru-RU" sz="3200" b="1" dirty="0">
                <a:solidFill>
                  <a:prstClr val="black"/>
                </a:solidFill>
                <a:latin typeface="Candara"/>
              </a:rPr>
              <a:t>июля 2015 года</a:t>
            </a:r>
            <a:br>
              <a:rPr lang="ru-RU" sz="3200" b="1" dirty="0">
                <a:solidFill>
                  <a:prstClr val="black"/>
                </a:solidFill>
                <a:latin typeface="Candara"/>
              </a:rPr>
            </a:b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«Золотой юбилей»</a:t>
            </a:r>
            <a:b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prstClr val="black"/>
                </a:solidFill>
                <a:latin typeface="Candara"/>
              </a:rPr>
              <a:t>(поздравительная программа </a:t>
            </a:r>
            <a:endParaRPr lang="ru-RU" b="1" i="1" dirty="0" smtClean="0">
              <a:solidFill>
                <a:prstClr val="black"/>
              </a:solidFill>
              <a:latin typeface="Candara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с 80-летием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err="1" smtClean="0">
                <a:solidFill>
                  <a:prstClr val="black"/>
                </a:solidFill>
                <a:latin typeface="Candara"/>
              </a:rPr>
              <a:t>Комбарова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Н.Е. 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с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выездом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с.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Гришкино )</a:t>
            </a:r>
            <a:endParaRPr lang="ru-RU" b="1" i="1" dirty="0">
              <a:solidFill>
                <a:prstClr val="black"/>
              </a:solidFill>
              <a:latin typeface="Candara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srgbClr val="0000FF"/>
                </a:solidFill>
                <a:latin typeface="Candara"/>
              </a:rPr>
              <a:t> Ответственный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err="1" smtClean="0">
                <a:solidFill>
                  <a:srgbClr val="0000FF"/>
                </a:solidFill>
                <a:latin typeface="Candara"/>
              </a:rPr>
              <a:t>Куусмаа</a:t>
            </a:r>
            <a:r>
              <a:rPr lang="ru-RU" b="1" i="1" dirty="0" smtClean="0">
                <a:solidFill>
                  <a:srgbClr val="0000FF"/>
                </a:solidFill>
                <a:latin typeface="Candara"/>
              </a:rPr>
              <a:t> В.А.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 smtClean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b="1" dirty="0" smtClean="0">
              <a:solidFill>
                <a:prstClr val="black"/>
              </a:solidFill>
              <a:latin typeface="Candara"/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Candara"/>
              </a:rPr>
              <a:t>12 </a:t>
            </a:r>
            <a:r>
              <a:rPr lang="ru-RU" sz="3200" b="1" dirty="0">
                <a:solidFill>
                  <a:prstClr val="black"/>
                </a:solidFill>
                <a:latin typeface="Candara"/>
              </a:rPr>
              <a:t>июля  2015 года</a:t>
            </a:r>
            <a:br>
              <a:rPr lang="ru-RU" sz="3200" b="1" dirty="0">
                <a:solidFill>
                  <a:prstClr val="black"/>
                </a:solidFill>
                <a:latin typeface="Candara"/>
              </a:rPr>
            </a:b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«Ура юбиляру!»</a:t>
            </a:r>
            <a:b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prstClr val="black"/>
                </a:solidFill>
                <a:latin typeface="Candara"/>
              </a:rPr>
              <a:t>(поздравительная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программа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с 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55-летием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latin typeface="Candara"/>
              </a:rPr>
              <a:t>Астафурова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 В.Г.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с выездом </a:t>
            </a:r>
            <a:r>
              <a:rPr lang="ru-RU" b="1" i="1" dirty="0">
                <a:solidFill>
                  <a:prstClr val="black"/>
                </a:solidFill>
                <a:latin typeface="Candara"/>
              </a:rPr>
              <a:t>в </a:t>
            </a:r>
            <a:r>
              <a:rPr lang="ru-RU" b="1" i="1" dirty="0" err="1">
                <a:solidFill>
                  <a:prstClr val="black"/>
                </a:solidFill>
                <a:latin typeface="Candara"/>
              </a:rPr>
              <a:t>с.Тоинка</a:t>
            </a:r>
            <a:r>
              <a:rPr lang="ru-RU" b="1" i="1" dirty="0" smtClean="0">
                <a:solidFill>
                  <a:prstClr val="black"/>
                </a:solidFill>
                <a:latin typeface="Candara"/>
              </a:rPr>
              <a:t>)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Candara"/>
              </a:rPr>
              <a:t>Ответственный </a:t>
            </a:r>
            <a:endParaRPr lang="ru-RU" b="1" dirty="0" smtClean="0">
              <a:solidFill>
                <a:srgbClr val="0000FF"/>
              </a:solidFill>
              <a:latin typeface="Candara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latin typeface="Candara"/>
              </a:rPr>
              <a:t>Кравчук Т.А.</a:t>
            </a:r>
            <a:endParaRPr lang="ru-RU" b="1" dirty="0">
              <a:solidFill>
                <a:srgbClr val="0000FF"/>
              </a:solidFill>
              <a:latin typeface="Candara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15364" name="Picture 2" descr="F:\Users\User\Desktop\деньги\4. юбилей, днюха\i (3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433513"/>
            <a:ext cx="151130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F:\Users\User\Desktop\деньги\4. юбилей, днюха\381859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316038"/>
            <a:ext cx="14398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00" b="1" smtClean="0">
                <a:solidFill>
                  <a:srgbClr val="0000FF"/>
                </a:solidFill>
                <a:latin typeface="Candara" pitchFamily="34" charset="0"/>
              </a:rPr>
              <a:t>19  августа 2015 года</a:t>
            </a:r>
            <a:br>
              <a:rPr lang="ru-RU" sz="2100" b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100" b="1" i="1" smtClean="0">
                <a:solidFill>
                  <a:srgbClr val="0000FF"/>
                </a:solidFill>
                <a:latin typeface="Candara" pitchFamily="34" charset="0"/>
              </a:rPr>
              <a:t>экологическая  программа на природе</a:t>
            </a:r>
            <a:br>
              <a:rPr lang="ru-RU" sz="2100" b="1" i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300" b="1" smtClean="0">
                <a:solidFill>
                  <a:srgbClr val="FF0000"/>
                </a:solidFill>
                <a:latin typeface="Candara" pitchFamily="34" charset="0"/>
              </a:rPr>
              <a:t>«Сказки старого леса»</a:t>
            </a:r>
            <a:endParaRPr lang="ru-RU" smtClean="0"/>
          </a:p>
        </p:txBody>
      </p:sp>
      <p:sp>
        <p:nvSpPr>
          <p:cNvPr id="33794" name="Объект 2"/>
          <p:cNvSpPr>
            <a:spLocks noGrp="1"/>
          </p:cNvSpPr>
          <p:nvPr>
            <p:ph sz="half" idx="1"/>
          </p:nvPr>
        </p:nvSpPr>
        <p:spPr>
          <a:xfrm>
            <a:off x="-41275" y="5586413"/>
            <a:ext cx="3203575" cy="127158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Юру Трушлякова назначили «смотрителем» костра</a:t>
            </a:r>
          </a:p>
          <a:p>
            <a:pPr marL="0" indent="0">
              <a:buFont typeface="Arial" charset="0"/>
              <a:buNone/>
            </a:pPr>
            <a:endParaRPr lang="ru-RU" sz="2000" b="1" i="1" smtClean="0">
              <a:solidFill>
                <a:srgbClr val="00206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3795" name="Объект 3"/>
          <p:cNvSpPr>
            <a:spLocks noGrp="1"/>
          </p:cNvSpPr>
          <p:nvPr>
            <p:ph sz="half" idx="2"/>
          </p:nvPr>
        </p:nvSpPr>
        <p:spPr>
          <a:xfrm>
            <a:off x="6372225" y="3325813"/>
            <a:ext cx="2592388" cy="22288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Пока пеклась картошка находили лекарственные растения, угадывали по листьям название дерева…</a:t>
            </a:r>
          </a:p>
        </p:txBody>
      </p:sp>
      <p:sp>
        <p:nvSpPr>
          <p:cNvPr id="33796" name="Прямоугольник 4"/>
          <p:cNvSpPr>
            <a:spLocks noChangeArrowheads="1"/>
          </p:cNvSpPr>
          <p:nvPr/>
        </p:nvSpPr>
        <p:spPr bwMode="auto">
          <a:xfrm>
            <a:off x="3187700" y="1546225"/>
            <a:ext cx="5580063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Самый лучший отдых – отдых на природе!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Выдался солнечным денек. Нашли с ребятами безопасное местечко.  Развели возле воды костер, закрыли его от ветра, а когда остались угли, положили на них картошку. </a:t>
            </a:r>
            <a:endParaRPr lang="ru-RU" b="1" i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55725"/>
            <a:ext cx="25923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3632200"/>
            <a:ext cx="208756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508375"/>
            <a:ext cx="316865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Прямоугольник 5"/>
          <p:cNvSpPr>
            <a:spLocks noChangeArrowheads="1"/>
          </p:cNvSpPr>
          <p:nvPr/>
        </p:nvSpPr>
        <p:spPr bwMode="auto">
          <a:xfrm>
            <a:off x="3236913" y="5865813"/>
            <a:ext cx="5727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…играли в «прятки», «догоняшки» и волейбол</a:t>
            </a:r>
          </a:p>
          <a:p>
            <a:pPr algn="ctr"/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ru-RU" b="1" i="1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3814763" y="438150"/>
            <a:ext cx="4848225" cy="1143000"/>
          </a:xfrm>
        </p:spPr>
        <p:txBody>
          <a:bodyPr/>
          <a:lstStyle/>
          <a:p>
            <a:r>
              <a:rPr lang="ru-RU" sz="2400" smtClean="0"/>
              <a:t>…</a:t>
            </a:r>
            <a:r>
              <a:rPr lang="ru-RU" sz="2400" b="1" i="1" smtClean="0">
                <a:solidFill>
                  <a:srgbClr val="002060"/>
                </a:solidFill>
              </a:rPr>
              <a:t>А после сытого обеда, перепачканные сажей от картошки, фотографировались…</a:t>
            </a:r>
            <a:br>
              <a:rPr lang="ru-RU" sz="2400" b="1" i="1" smtClean="0">
                <a:solidFill>
                  <a:srgbClr val="002060"/>
                </a:solidFill>
              </a:rPr>
            </a:br>
            <a:endParaRPr lang="ru-RU" sz="2400" b="1" i="1" smtClean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1038" y="3560763"/>
            <a:ext cx="4194175" cy="2736850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ea typeface="+mj-ea"/>
                <a:cs typeface="+mj-cs"/>
              </a:rPr>
              <a:t>А затем все улеглись  </a:t>
            </a:r>
            <a:r>
              <a:rPr lang="ru-RU" sz="2400" b="1" i="1" dirty="0">
                <a:solidFill>
                  <a:srgbClr val="002060"/>
                </a:solidFill>
                <a:ea typeface="+mj-ea"/>
                <a:cs typeface="+mj-cs"/>
              </a:rPr>
              <a:t>на мостик загорать.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>
                <a:solidFill>
                  <a:srgbClr val="002060"/>
                </a:solidFill>
              </a:rPr>
              <a:t>Пикничок так всем понравился, что решили повторить поход в следующие выходные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Кравчук Т.А.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/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438150"/>
            <a:ext cx="35655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1138" y="1746250"/>
            <a:ext cx="10763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812925"/>
            <a:ext cx="99695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 descr="F:\Users\User\Desktop\ФОТО ВСЕ\1. ВСЕ МЕРОПРИЯТИЯ за 2015 год\3 квартал  2015\пикник картошка\копия в сайт\SDC18979 -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590675"/>
            <a:ext cx="23542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100" y="3429000"/>
            <a:ext cx="38465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/>
          <a:lstStyle/>
          <a:p>
            <a: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  <a:t>23 августа 2015 года</a:t>
            </a:r>
            <a:br>
              <a:rPr lang="ru-RU" sz="2100" b="1" smtClean="0">
                <a:solidFill>
                  <a:srgbClr val="000000"/>
                </a:solidFill>
                <a:latin typeface="Candara" pitchFamily="34" charset="0"/>
              </a:rPr>
            </a:br>
            <a:r>
              <a:rPr lang="ru-RU" sz="2100" b="1" i="1" smtClean="0">
                <a:solidFill>
                  <a:srgbClr val="0000FF"/>
                </a:solidFill>
                <a:latin typeface="Candara" pitchFamily="34" charset="0"/>
              </a:rPr>
              <a:t>экологическая  программа на природе</a:t>
            </a:r>
            <a:br>
              <a:rPr lang="ru-RU" sz="2100" b="1" i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800" b="1" smtClean="0">
                <a:solidFill>
                  <a:srgbClr val="FF0000"/>
                </a:solidFill>
                <a:latin typeface="Candara" pitchFamily="34" charset="0"/>
              </a:rPr>
              <a:t>«Большая уха»</a:t>
            </a:r>
            <a:endParaRPr lang="ru-RU" sz="2800" smtClean="0"/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2243138" y="1528763"/>
            <a:ext cx="6048375" cy="18288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И снова – на природу! На этот раз взяли с собой котелки, удочки и…рыбные консервы (на случай плохого улова). 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Сбор на том же месте – возле водоема. 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Пока варилась уха из рыбных консервов, успели попить чай с листьями смородины, поиграть, повеселиться и…проголодаться…</a:t>
            </a:r>
          </a:p>
          <a:p>
            <a:pPr marL="0" indent="0">
              <a:buFont typeface="Arial" charset="0"/>
              <a:buNone/>
            </a:pPr>
            <a:endParaRPr lang="ru-RU" sz="2000" b="1" i="1" smtClean="0">
              <a:solidFill>
                <a:srgbClr val="002060"/>
              </a:solidFill>
            </a:endParaRPr>
          </a:p>
        </p:txBody>
      </p:sp>
      <p:pic>
        <p:nvPicPr>
          <p:cNvPr id="35843" name="Picture 2" descr="F:\Users\User\Desktop\ФОТО ВСЕ\ФОТО июль-август 2015\пикник УХА\в сайт копия\SDC19061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922713"/>
            <a:ext cx="15525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:\Users\User\Desktop\ФОТО ВСЕ\ФОТО июль-август 2015\пикник УХА\в сайт копия\SDC19048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557338"/>
            <a:ext cx="18970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F:\Users\User\Desktop\ФОТО ВСЕ\1. ВСЕ МЕРОПРИЯТИЯ за 2015 год\3 квартал  2015\пикник УХА\SDC190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13" y="3922713"/>
            <a:ext cx="318135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Прямоугольник 3"/>
          <p:cNvSpPr>
            <a:spLocks noChangeArrowheads="1"/>
          </p:cNvSpPr>
          <p:nvPr/>
        </p:nvSpPr>
        <p:spPr bwMode="auto">
          <a:xfrm>
            <a:off x="5867400" y="4313238"/>
            <a:ext cx="2952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Рыбаки пришли без «хвостика и чешуйки…», не поймав ни рыбки.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25413" y="2420938"/>
            <a:ext cx="3941762" cy="1143000"/>
          </a:xfrm>
        </p:spPr>
        <p:txBody>
          <a:bodyPr/>
          <a:lstStyle/>
          <a:p>
            <a:r>
              <a:rPr lang="ru-RU" sz="2000" b="1" i="1" smtClean="0">
                <a:solidFill>
                  <a:srgbClr val="002060"/>
                </a:solidFill>
              </a:rPr>
              <a:t>Уха получилась отменной, с запахом дыма! Все ели с аппетитом и каждый брал добавку!</a:t>
            </a:r>
          </a:p>
        </p:txBody>
      </p:sp>
      <p:sp>
        <p:nvSpPr>
          <p:cNvPr id="36866" name="Текст 2"/>
          <p:cNvSpPr>
            <a:spLocks noGrp="1"/>
          </p:cNvSpPr>
          <p:nvPr>
            <p:ph type="body" idx="1"/>
          </p:nvPr>
        </p:nvSpPr>
        <p:spPr>
          <a:xfrm>
            <a:off x="284163" y="5805488"/>
            <a:ext cx="2671762" cy="639762"/>
          </a:xfrm>
        </p:spPr>
        <p:txBody>
          <a:bodyPr/>
          <a:lstStyle/>
          <a:p>
            <a:pPr algn="ctr"/>
            <a:r>
              <a:rPr lang="ru-RU" sz="2000" i="1" smtClean="0">
                <a:solidFill>
                  <a:srgbClr val="002060"/>
                </a:solidFill>
              </a:rPr>
              <a:t>На углях даже успели испечь картошку</a:t>
            </a:r>
          </a:p>
        </p:txBody>
      </p:sp>
      <p:sp>
        <p:nvSpPr>
          <p:cNvPr id="36867" name="Объект 3"/>
          <p:cNvSpPr>
            <a:spLocks noGrp="1"/>
          </p:cNvSpPr>
          <p:nvPr>
            <p:ph sz="half" idx="2"/>
          </p:nvPr>
        </p:nvSpPr>
        <p:spPr>
          <a:xfrm>
            <a:off x="4716463" y="2420938"/>
            <a:ext cx="4176712" cy="11842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Угостили ухой и прохожих, а за это Ускова А.Г. принесла малиновое варенье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67175" y="5949950"/>
            <a:ext cx="4826000" cy="658813"/>
          </a:xfrm>
        </p:spPr>
        <p:txBody>
          <a:bodyPr rtlCol="0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6000" dirty="0" smtClean="0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i="1" dirty="0">
                <a:solidFill>
                  <a:srgbClr val="FF0000"/>
                </a:solidFill>
              </a:rPr>
              <a:t>Ответственные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600" dirty="0">
                <a:solidFill>
                  <a:srgbClr val="FF0000"/>
                </a:solidFill>
              </a:rPr>
              <a:t>Кравчук Т.А., </a:t>
            </a:r>
            <a:r>
              <a:rPr lang="ru-RU" sz="9600" dirty="0" err="1">
                <a:solidFill>
                  <a:srgbClr val="FF0000"/>
                </a:solidFill>
              </a:rPr>
              <a:t>Куусмаа</a:t>
            </a:r>
            <a:r>
              <a:rPr lang="ru-RU" sz="9600" dirty="0">
                <a:solidFill>
                  <a:srgbClr val="FF0000"/>
                </a:solidFill>
              </a:rPr>
              <a:t> В.А.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dirty="0">
                <a:solidFill>
                  <a:srgbClr val="FF0000"/>
                </a:solidFill>
              </a:rPr>
              <a:t/>
            </a:r>
            <a:br>
              <a:rPr lang="ru-RU" sz="1500" dirty="0">
                <a:solidFill>
                  <a:srgbClr val="FF0000"/>
                </a:solidFill>
              </a:rPr>
            </a:br>
            <a:endParaRPr lang="ru-RU" sz="15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36869" name="Объект 5"/>
          <p:cNvSpPr>
            <a:spLocks noGrp="1"/>
          </p:cNvSpPr>
          <p:nvPr>
            <p:ph sz="quarter" idx="4"/>
          </p:nvPr>
        </p:nvSpPr>
        <p:spPr>
          <a:xfrm>
            <a:off x="6516688" y="3644900"/>
            <a:ext cx="2330450" cy="17287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Все отдохнули «на славу» и с хорошим настроением пошли домой!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33147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543300"/>
            <a:ext cx="26003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4" descr="F:\Users\User\Desktop\ФОТО ВСЕ\1. ВСЕ МЕРОПРИЯТИЯ за 2015 год\3 квартал  2015\пикник УХА\в сайт копия\SDC19051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11150"/>
            <a:ext cx="3257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 descr="F:\Users\User\Desktop\ФОТО ВСЕ\1. ВСЕ МЕРОПРИЯТИЯ за 2015 год\3 квартал  2015\пикник УХА\SDC190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644900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8" y="92075"/>
            <a:ext cx="8229600" cy="935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1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>
                <a:solidFill>
                  <a:prstClr val="black"/>
                </a:solidFill>
                <a:latin typeface="Candara"/>
              </a:rPr>
            </a:b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700" b="1" dirty="0" smtClean="0">
                <a:latin typeface="Candara"/>
              </a:rPr>
              <a:t>25 августа </a:t>
            </a:r>
            <a:r>
              <a:rPr lang="ru-RU" sz="2700" b="1" dirty="0">
                <a:latin typeface="Candara"/>
              </a:rPr>
              <a:t>2015 года</a:t>
            </a:r>
            <a:br>
              <a:rPr lang="ru-RU" sz="2700" b="1" dirty="0">
                <a:latin typeface="Candara"/>
              </a:rPr>
            </a:br>
            <a:r>
              <a:rPr lang="ru-RU" sz="2700" b="1" i="1" dirty="0" smtClean="0">
                <a:solidFill>
                  <a:srgbClr val="0000FF"/>
                </a:solidFill>
                <a:latin typeface="Candara"/>
              </a:rPr>
              <a:t>выставка цветов </a:t>
            </a:r>
            <a:r>
              <a:rPr lang="ru-RU" sz="2700" b="1" i="1" dirty="0" smtClean="0">
                <a:solidFill>
                  <a:srgbClr val="FF0000"/>
                </a:solidFill>
                <a:latin typeface="Candara"/>
              </a:rPr>
              <a:t>«</a:t>
            </a:r>
            <a:r>
              <a:rPr lang="ru-RU" sz="2700" b="1" i="1" dirty="0">
                <a:solidFill>
                  <a:srgbClr val="FF0000"/>
                </a:solidFill>
                <a:latin typeface="Candara"/>
              </a:rPr>
              <a:t>Мир цветов</a:t>
            </a:r>
            <a:r>
              <a:rPr lang="ru-RU" sz="2700" b="1" i="1" dirty="0" smtClean="0">
                <a:solidFill>
                  <a:srgbClr val="FF0000"/>
                </a:solidFill>
                <a:latin typeface="Candara"/>
              </a:rPr>
              <a:t>»</a:t>
            </a:r>
            <a:r>
              <a:rPr lang="ru-RU" sz="27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Candara"/>
              </a:rPr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andara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38650" y="1065213"/>
            <a:ext cx="4392613" cy="5603875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i="1" dirty="0" smtClean="0">
                <a:solidFill>
                  <a:srgbClr val="002060"/>
                </a:solidFill>
              </a:rPr>
              <a:t>Цветы- прекрасное творение природы! Они украшают жизнь человека. Поэтому цветы изображают не только в рисунках, но и делают их из различного материала. Были собраны и размещены панно и поделки из бересты, перьев, соломки, бумаги, пластики, дерева…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i="1" dirty="0" smtClean="0">
                <a:solidFill>
                  <a:srgbClr val="002060"/>
                </a:solidFill>
              </a:rPr>
              <a:t> Изготовлены они руками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Котлячковой</a:t>
            </a:r>
            <a:r>
              <a:rPr lang="ru-RU" sz="1900" b="1" i="1" dirty="0" smtClean="0">
                <a:solidFill>
                  <a:srgbClr val="002060"/>
                </a:solidFill>
              </a:rPr>
              <a:t> Л.Г.,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Усковой</a:t>
            </a:r>
            <a:r>
              <a:rPr lang="ru-RU" sz="1900" b="1" i="1" dirty="0" smtClean="0">
                <a:solidFill>
                  <a:srgbClr val="002060"/>
                </a:solidFill>
              </a:rPr>
              <a:t> А.Г., Кравчук Т.А.,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Амоськиной</a:t>
            </a:r>
            <a:r>
              <a:rPr lang="ru-RU" sz="1900" b="1" i="1" dirty="0" smtClean="0">
                <a:solidFill>
                  <a:srgbClr val="002060"/>
                </a:solidFill>
              </a:rPr>
              <a:t> В.А.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i="1" dirty="0" smtClean="0">
                <a:solidFill>
                  <a:srgbClr val="002060"/>
                </a:solidFill>
              </a:rPr>
              <a:t>На занятиях в клубах при ДК «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Одаренок</a:t>
            </a:r>
            <a:r>
              <a:rPr lang="ru-RU" sz="1900" b="1" i="1" dirty="0" smtClean="0">
                <a:solidFill>
                  <a:srgbClr val="002060"/>
                </a:solidFill>
              </a:rPr>
              <a:t>» и «Акварелька» ребята рисовали цветы, учились делать их из бумаги и салфеток. Их работы так же были размещены на выставке.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i="1" dirty="0" smtClean="0">
                <a:solidFill>
                  <a:srgbClr val="002060"/>
                </a:solidFill>
              </a:rPr>
              <a:t>Чтобы усилить впечатление о мире цветов, дополнили экспозицию живыми  букетами.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 smtClean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 smtClean="0">
                <a:solidFill>
                  <a:srgbClr val="FF0000"/>
                </a:solidFill>
              </a:rPr>
              <a:t>Кравчук Т.А.</a:t>
            </a:r>
          </a:p>
        </p:txBody>
      </p:sp>
      <p:pic>
        <p:nvPicPr>
          <p:cNvPr id="37891" name="Picture 3" descr="F:\Users\User\Desktop\выставка цветов и семицветик\в сайт копия\SDC19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1052513"/>
            <a:ext cx="37909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F:\Users\User\Desktop\выставка цветов и семицветик\в сайт копия\SDC190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4005263"/>
            <a:ext cx="39703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3100" b="1" dirty="0" smtClean="0">
                <a:solidFill>
                  <a:prstClr val="black"/>
                </a:solidFill>
                <a:latin typeface="Candara"/>
              </a:rPr>
              <a:t>с 25 августа по 1 сентября </a:t>
            </a:r>
            <a:r>
              <a:rPr lang="ru-RU" sz="3100" b="1" dirty="0">
                <a:solidFill>
                  <a:prstClr val="black"/>
                </a:solidFill>
                <a:latin typeface="Candara"/>
              </a:rPr>
              <a:t>2015 года</a:t>
            </a:r>
            <a:br>
              <a:rPr lang="ru-RU" sz="3100" b="1" dirty="0">
                <a:solidFill>
                  <a:prstClr val="black"/>
                </a:solidFill>
                <a:latin typeface="Candara"/>
              </a:rPr>
            </a:br>
            <a:r>
              <a:rPr lang="ru-RU" sz="3100" b="1" i="1" dirty="0" smtClean="0">
                <a:solidFill>
                  <a:srgbClr val="0000FF"/>
                </a:solidFill>
                <a:latin typeface="Candara"/>
              </a:rPr>
              <a:t>Акция</a:t>
            </a:r>
            <a:r>
              <a:rPr lang="ru-RU" sz="3100" b="1" i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3100" b="1" dirty="0">
                <a:solidFill>
                  <a:srgbClr val="FF0000"/>
                </a:solidFill>
                <a:latin typeface="Candara"/>
              </a:rPr>
              <a:t>«Подари букет другу</a:t>
            </a:r>
            <a:r>
              <a:rPr lang="ru-RU" sz="3100" b="1" dirty="0" smtClean="0">
                <a:solidFill>
                  <a:srgbClr val="FF0000"/>
                </a:solidFill>
                <a:latin typeface="Candara"/>
              </a:rPr>
              <a:t>», </a:t>
            </a:r>
            <a:r>
              <a:rPr lang="ru-RU" sz="3100" b="1" dirty="0" smtClean="0">
                <a:solidFill>
                  <a:srgbClr val="0000FF"/>
                </a:solidFill>
                <a:latin typeface="Candara"/>
              </a:rPr>
              <a:t>выставка живых букетов</a:t>
            </a:r>
            <a:r>
              <a:rPr lang="ru-RU" sz="3100" b="1" dirty="0">
                <a:solidFill>
                  <a:srgbClr val="FF0000"/>
                </a:solidFill>
              </a:rPr>
              <a:t/>
            </a:r>
            <a:br>
              <a:rPr lang="ru-RU" sz="3100" b="1" dirty="0">
                <a:solidFill>
                  <a:srgbClr val="FF0000"/>
                </a:solidFill>
              </a:rPr>
            </a:br>
            <a:endParaRPr lang="ru-RU" sz="3100" dirty="0"/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309563" y="3716338"/>
            <a:ext cx="8362950" cy="24098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О выставке букетов и акции было объявлено заранее. Подготовили пластиковые вазы с водой, карточки с пожеланиями…Любой желающий мог принести букет, вписать в карточку имя, кому бы он хотел его подарить.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Букетов принесли очень много. Подписывали мамам, бабушкам, коллегам, друзьям, одноклассникам.</a:t>
            </a:r>
          </a:p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После выставки цветы организаторы выставки вручили адресатам.</a:t>
            </a:r>
          </a:p>
          <a:p>
            <a:pPr marL="0" indent="0" algn="ctr">
              <a:buFont typeface="Arial" charset="0"/>
              <a:buNone/>
            </a:pPr>
            <a:r>
              <a:rPr lang="ru-RU" sz="2400" b="1" i="1" smtClean="0">
                <a:solidFill>
                  <a:srgbClr val="FF0000"/>
                </a:solidFill>
              </a:rPr>
              <a:t>Организаторы Кравчук Т.А., Куусмаа В.А.</a:t>
            </a:r>
          </a:p>
        </p:txBody>
      </p:sp>
      <p:pic>
        <p:nvPicPr>
          <p:cNvPr id="38915" name="Picture 5" descr="F:\Users\User\Desktop\выставка цветов и семицветик\в сайт копия\SDC19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82423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F:\Users\User\Desktop\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9413" y="1144588"/>
            <a:ext cx="37195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F:\Users\User\Desktop\1107107 - копия_cr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165100"/>
            <a:ext cx="1492250" cy="23844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938"/>
            <a:ext cx="8229600" cy="1270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8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/>
              </a:rPr>
            </a:br>
            <a:r>
              <a:rPr lang="ru-RU" sz="2800" b="1" dirty="0" smtClean="0">
                <a:solidFill>
                  <a:prstClr val="black"/>
                </a:solidFill>
                <a:latin typeface="Candara"/>
              </a:rPr>
              <a:t>26 августа </a:t>
            </a:r>
            <a:r>
              <a:rPr lang="ru-RU" sz="2800" b="1" dirty="0">
                <a:solidFill>
                  <a:prstClr val="black"/>
                </a:solidFill>
                <a:latin typeface="Candara"/>
              </a:rPr>
              <a:t>2015 года</a:t>
            </a:r>
            <a:br>
              <a:rPr lang="ru-RU" sz="2800" b="1" dirty="0">
                <a:solidFill>
                  <a:prstClr val="black"/>
                </a:solidFill>
                <a:latin typeface="Candara"/>
              </a:rPr>
            </a:br>
            <a:r>
              <a:rPr lang="ru-RU" sz="2800" b="1" dirty="0" smtClean="0">
                <a:solidFill>
                  <a:prstClr val="black"/>
                </a:solidFill>
                <a:latin typeface="Candara"/>
              </a:rPr>
              <a:t>    </a:t>
            </a:r>
            <a:r>
              <a:rPr lang="ru-RU" sz="3200" b="1" i="1" dirty="0" smtClean="0">
                <a:solidFill>
                  <a:srgbClr val="0000FF"/>
                </a:solidFill>
                <a:latin typeface="Candara"/>
              </a:rPr>
              <a:t>(</a:t>
            </a:r>
            <a:r>
              <a:rPr lang="ru-RU" sz="3200" b="1" i="1" dirty="0">
                <a:solidFill>
                  <a:srgbClr val="0000FF"/>
                </a:solidFill>
                <a:latin typeface="Candara"/>
              </a:rPr>
              <a:t>познавательно-развлекательная программа)</a:t>
            </a:r>
            <a:r>
              <a:rPr lang="ru-RU" sz="2800" dirty="0">
                <a:solidFill>
                  <a:srgbClr val="0000FF"/>
                </a:solidFill>
              </a:rPr>
              <a:t/>
            </a:r>
            <a:br>
              <a:rPr lang="ru-RU" sz="2800" dirty="0">
                <a:solidFill>
                  <a:srgbClr val="0000FF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«Цветик-</a:t>
            </a:r>
            <a:r>
              <a:rPr lang="ru-RU" sz="31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Семицветик</a:t>
            </a: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pic>
        <p:nvPicPr>
          <p:cNvPr id="39940" name="Picture 2" descr="F:\Users\User\Desktop\ФОТО ВСЕ\ФОТО июль-август 2015\Семицветик\SDC19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2708275"/>
            <a:ext cx="39608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Прямоугольник 2"/>
          <p:cNvSpPr>
            <a:spLocks noChangeArrowheads="1"/>
          </p:cNvSpPr>
          <p:nvPr/>
        </p:nvSpPr>
        <p:spPr bwMode="auto">
          <a:xfrm>
            <a:off x="4643438" y="1412875"/>
            <a:ext cx="43211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Праздник посвящен цветам.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На каждом лепестке Цветика-Семицветика были написаны задания: </a:t>
            </a:r>
            <a:r>
              <a:rPr lang="ru-RU" sz="2000" b="1" i="1" u="sng">
                <a:solidFill>
                  <a:srgbClr val="002060"/>
                </a:solidFill>
                <a:latin typeface="Calibri" pitchFamily="34" charset="0"/>
              </a:rPr>
              <a:t>загадки, игра, конкурс, танец, этикет, легенды, история</a:t>
            </a: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9942" name="Прямоугольник 3"/>
          <p:cNvSpPr>
            <a:spLocks noChangeArrowheads="1"/>
          </p:cNvSpPr>
          <p:nvPr/>
        </p:nvSpPr>
        <p:spPr bwMode="auto">
          <a:xfrm>
            <a:off x="4140200" y="3097213"/>
            <a:ext cx="4738688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Отрывая лепестки ребята получали конкурсные задания и выполняли их.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Узнали много нового о цветах: какие легенды связаны с тем или иным цветком, символ какой страны этот цветок, познакомились с цветочным этикетом ( как и кому какие цветы дарить, сколько цветов дарят)…В заключении программы вручили друг другу букеты цветов.</a:t>
            </a:r>
          </a:p>
        </p:txBody>
      </p:sp>
      <p:sp>
        <p:nvSpPr>
          <p:cNvPr id="39943" name="Прямоугольник 5"/>
          <p:cNvSpPr>
            <a:spLocks noChangeArrowheads="1"/>
          </p:cNvSpPr>
          <p:nvPr/>
        </p:nvSpPr>
        <p:spPr bwMode="auto">
          <a:xfrm>
            <a:off x="452438" y="60991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Ответственный  Кравчук Т.А.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20638"/>
            <a:ext cx="2100262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1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100" b="1" dirty="0" smtClean="0">
                <a:solidFill>
                  <a:prstClr val="black"/>
                </a:solidFill>
                <a:latin typeface="Candara"/>
              </a:rPr>
              <a:t>1 </a:t>
            </a:r>
            <a:r>
              <a:rPr lang="ru-RU" sz="2100" b="1" dirty="0">
                <a:solidFill>
                  <a:prstClr val="black"/>
                </a:solidFill>
                <a:latin typeface="Candara"/>
              </a:rPr>
              <a:t>сентября 2015 года</a:t>
            </a:r>
            <a:br>
              <a:rPr lang="ru-RU" sz="2100" b="1" dirty="0">
                <a:solidFill>
                  <a:prstClr val="black"/>
                </a:solidFill>
                <a:latin typeface="Candara"/>
              </a:rPr>
            </a:br>
            <a:r>
              <a:rPr lang="ru-RU" sz="2100" b="1" dirty="0">
                <a:solidFill>
                  <a:prstClr val="black"/>
                </a:solidFill>
                <a:latin typeface="Candara"/>
              </a:rPr>
              <a:t>                           </a:t>
            </a:r>
            <a:r>
              <a:rPr lang="ru-RU" sz="2500" b="1" i="1" dirty="0">
                <a:solidFill>
                  <a:srgbClr val="0000FF"/>
                </a:solidFill>
                <a:latin typeface="Candara"/>
              </a:rPr>
              <a:t>развлекательная программа для школьников</a:t>
            </a:r>
            <a:r>
              <a:rPr lang="ru-RU" sz="2500" dirty="0">
                <a:solidFill>
                  <a:prstClr val="black"/>
                </a:solidFill>
              </a:rPr>
              <a:t/>
            </a:r>
            <a:br>
              <a:rPr lang="ru-RU" sz="2500" dirty="0">
                <a:solidFill>
                  <a:prstClr val="black"/>
                </a:solidFill>
              </a:rPr>
            </a:b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>«Здравствуй, школа»</a:t>
            </a:r>
            <a:b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100" dirty="0"/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0" y="2057400"/>
            <a:ext cx="5776913" cy="209073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000" b="1" i="1" smtClean="0">
                <a:solidFill>
                  <a:srgbClr val="002060"/>
                </a:solidFill>
              </a:rPr>
              <a:t>1 сентября – день Знаний! Он особенно значим для первоклашек. Сегодня для них звучит первый звонок, сегодня их провожает детский сад и встречает первая учительница</a:t>
            </a:r>
            <a:r>
              <a:rPr lang="ru-RU" sz="2000" b="1" i="1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0964" name="Picture 4" descr="F:\Users\User\Desktop\1 сент 2015 в школе\в сайт копии\SDC19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6950" y="4919663"/>
            <a:ext cx="2043113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F:\Users\User\Desktop\ФОТО ВСЕ\1. ВСЕ МЕРОПРИЯТИЯ за 2015 год\3 квартал  2015\1 сент 2015 в школе\SDC19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951413"/>
            <a:ext cx="2135187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F:\Users\User\Desktop\деньги\6. узор, оформление\razdeliteli_003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8388" y="1576388"/>
            <a:ext cx="3241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 descr="F:\Users\User\Desktop\SDC191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4941888"/>
            <a:ext cx="21351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Прямоугольник 6"/>
          <p:cNvSpPr>
            <a:spLocks noChangeArrowheads="1"/>
          </p:cNvSpPr>
          <p:nvPr/>
        </p:nvSpPr>
        <p:spPr bwMode="auto">
          <a:xfrm>
            <a:off x="214313" y="3573463"/>
            <a:ext cx="88026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Поздравления и памятные подарки первоклашки получили от администрации (Чарная Т.А.),  Дома культуры (Кравчук Т.А.), библиотеки (Фатеева С.И.), школы (Семина О.М.) детского сада (Дигитаева Ф.В.), родителей</a:t>
            </a:r>
          </a:p>
          <a:p>
            <a:endParaRPr lang="ru-RU" b="1" i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425" y="1341438"/>
            <a:ext cx="29083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8850" cy="1143000"/>
          </a:xfrm>
        </p:spPr>
        <p:txBody>
          <a:bodyPr/>
          <a:lstStyle/>
          <a:p>
            <a:r>
              <a:rPr lang="ru-RU" sz="2300" b="1" smtClean="0">
                <a:solidFill>
                  <a:srgbClr val="000000"/>
                </a:solidFill>
                <a:latin typeface="Candara" pitchFamily="34" charset="0"/>
              </a:rPr>
              <a:t/>
            </a:r>
            <a:br>
              <a:rPr lang="ru-RU" sz="2300" b="1" smtClean="0">
                <a:solidFill>
                  <a:srgbClr val="000000"/>
                </a:solidFill>
                <a:latin typeface="Candara" pitchFamily="34" charset="0"/>
              </a:rPr>
            </a:br>
            <a:endParaRPr lang="ru-RU" smtClean="0"/>
          </a:p>
        </p:txBody>
      </p:sp>
      <p:pic>
        <p:nvPicPr>
          <p:cNvPr id="41986" name="Picture 2" descr="F:\Users\User\Desktop\1 сент 2015 в школе\в сайт копии\SDC19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0" y="2924175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F:\Users\User\Desktop\1 сент 2015 в школе\в сайт копии\SDC191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338138"/>
            <a:ext cx="1403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Объект 4"/>
          <p:cNvSpPr>
            <a:spLocks noGrp="1"/>
          </p:cNvSpPr>
          <p:nvPr>
            <p:ph idx="1"/>
          </p:nvPr>
        </p:nvSpPr>
        <p:spPr>
          <a:xfrm>
            <a:off x="4210050" y="2565400"/>
            <a:ext cx="4933950" cy="24749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400" b="1" i="1" smtClean="0">
                <a:solidFill>
                  <a:srgbClr val="002060"/>
                </a:solidFill>
              </a:rPr>
              <a:t>Как продолжение праздника для школьников, первоклассников и ребят детского сада подготовлена и проведена развлекательно-игровая программа.</a:t>
            </a:r>
          </a:p>
        </p:txBody>
      </p:sp>
      <p:sp>
        <p:nvSpPr>
          <p:cNvPr id="41989" name="Прямоугольник 5"/>
          <p:cNvSpPr>
            <a:spLocks noChangeArrowheads="1"/>
          </p:cNvSpPr>
          <p:nvPr/>
        </p:nvSpPr>
        <p:spPr bwMode="auto">
          <a:xfrm>
            <a:off x="4525963" y="4797425"/>
            <a:ext cx="45720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Ответственные </a:t>
            </a:r>
          </a:p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Куусмаа В.А., Кравчук Т.А.</a:t>
            </a:r>
          </a:p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Спонсор </a:t>
            </a:r>
            <a:br>
              <a:rPr lang="ru-RU" sz="2400" b="1">
                <a:solidFill>
                  <a:srgbClr val="0000FF"/>
                </a:solidFill>
                <a:latin typeface="Calibri" pitchFamily="34" charset="0"/>
              </a:rPr>
            </a:br>
            <a:r>
              <a:rPr lang="ru-RU" sz="2400" b="1">
                <a:solidFill>
                  <a:srgbClr val="0000FF"/>
                </a:solidFill>
                <a:latin typeface="Calibri" pitchFamily="34" charset="0"/>
              </a:rPr>
              <a:t>Кравчук Т.А.</a:t>
            </a:r>
          </a:p>
        </p:txBody>
      </p:sp>
      <p:pic>
        <p:nvPicPr>
          <p:cNvPr id="41990" name="Picture 6" descr="F:\Users\User\Desktop\ФОТО ВСЕ\1. ВСЕ МЕРОПРИЯТИЯ за 2015 год\3 квартал  2015\1 сент 2015 в школе\SDC19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76250"/>
            <a:ext cx="230822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F:\Users\User\Desktop\ФОТО ВСЕ\1. ВСЕ МЕРОПРИЯТИЯ за 2015 год\3 квартал  2015\1 сент 2015 в школе\SDC191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333375"/>
            <a:ext cx="25146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302625" cy="1439862"/>
          </a:xfrm>
        </p:spPr>
        <p:txBody>
          <a:bodyPr/>
          <a:lstStyle/>
          <a:p>
            <a:r>
              <a:rPr lang="ru-RU" sz="2400" b="1" smtClean="0">
                <a:solidFill>
                  <a:srgbClr val="000000"/>
                </a:solidFill>
                <a:latin typeface="Candara" pitchFamily="34" charset="0"/>
              </a:rPr>
              <a:t/>
            </a:r>
            <a:br>
              <a:rPr lang="ru-RU" sz="2400" b="1" smtClean="0">
                <a:solidFill>
                  <a:srgbClr val="000000"/>
                </a:solidFill>
                <a:latin typeface="Candara" pitchFamily="34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Candara" pitchFamily="34" charset="0"/>
              </a:rPr>
              <a:t>1 сентября 2015 года</a:t>
            </a:r>
            <a:br>
              <a:rPr lang="ru-RU" sz="2400" b="1" smtClean="0">
                <a:solidFill>
                  <a:srgbClr val="000000"/>
                </a:solidFill>
                <a:latin typeface="Candara" pitchFamily="34" charset="0"/>
              </a:rPr>
            </a:br>
            <a: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  <a:t>развлекательная программа для  детей  </a:t>
            </a:r>
            <a:b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  <a:t>школы-интерната «Черемушки»</a:t>
            </a:r>
            <a:br>
              <a:rPr lang="ru-RU" sz="2400" b="1" i="1" smtClean="0">
                <a:solidFill>
                  <a:srgbClr val="0000FF"/>
                </a:solidFill>
                <a:latin typeface="Candara" pitchFamily="34" charset="0"/>
              </a:rPr>
            </a:br>
            <a:r>
              <a:rPr lang="ru-RU" sz="2400" b="1" smtClean="0">
                <a:solidFill>
                  <a:srgbClr val="FF0000"/>
                </a:solidFill>
                <a:latin typeface="Arial Black" pitchFamily="34" charset="0"/>
              </a:rPr>
              <a:t> «Есть на свете цветок…»</a:t>
            </a:r>
            <a:br>
              <a:rPr lang="ru-RU" sz="2400" b="1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2400" smtClean="0"/>
          </a:p>
        </p:txBody>
      </p:sp>
      <p:pic>
        <p:nvPicPr>
          <p:cNvPr id="43010" name="Picture 2" descr="F:\Users\User\Desktop\ФОТО ВСЕ\IMG_20150901_1846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773238"/>
            <a:ext cx="3455988" cy="2592387"/>
          </a:xfrm>
        </p:spPr>
      </p:pic>
      <p:pic>
        <p:nvPicPr>
          <p:cNvPr id="43011" name="Picture 3" descr="F:\Users\User\Desktop\ФОТО ВСЕ\IMG_20150901_1847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581525"/>
            <a:ext cx="14033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Прямоугольник 2"/>
          <p:cNvSpPr>
            <a:spLocks noChangeArrowheads="1"/>
          </p:cNvSpPr>
          <p:nvPr/>
        </p:nvSpPr>
        <p:spPr bwMode="auto">
          <a:xfrm>
            <a:off x="3708400" y="1773238"/>
            <a:ext cx="529113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Развлекательная программа хорошего настроения для разновозрастных детей. Задания, игры, конкурсы чередовались танцевальными паузами.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Победителям конкурсов была предоставлена возможность  самому  выбрать букет и подарить его любому из присутствующих.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В результате чего воспитатели и учителя  получили от детей по 2-3 букета.</a:t>
            </a:r>
          </a:p>
          <a:p>
            <a:pPr algn="ctr">
              <a:spcBef>
                <a:spcPct val="20000"/>
              </a:spcBef>
            </a:pPr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После программы на память - фото с букетами </a:t>
            </a:r>
          </a:p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Ответственные</a:t>
            </a:r>
          </a:p>
          <a:p>
            <a:pPr algn="ctr">
              <a:spcBef>
                <a:spcPct val="2000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Кравчук Т.А. Куусмаа В.А.</a:t>
            </a:r>
          </a:p>
          <a:p>
            <a:pPr algn="ctr">
              <a:spcBef>
                <a:spcPct val="20000"/>
              </a:spcBef>
            </a:pPr>
            <a:endParaRPr lang="ru-RU" sz="2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97887" cy="1296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0000FF"/>
                </a:solidFill>
                <a:latin typeface="Candara"/>
              </a:rPr>
              <a:t>7 </a:t>
            </a:r>
            <a:r>
              <a:rPr lang="ru-RU" sz="3100" b="1" dirty="0">
                <a:solidFill>
                  <a:srgbClr val="0000FF"/>
                </a:solidFill>
                <a:latin typeface="Candara"/>
              </a:rPr>
              <a:t>июля  2015 года</a:t>
            </a:r>
            <a:br>
              <a:rPr lang="ru-RU" sz="3100" b="1" dirty="0">
                <a:solidFill>
                  <a:srgbClr val="0000FF"/>
                </a:solidFill>
                <a:latin typeface="Candara"/>
              </a:rPr>
            </a:br>
            <a:r>
              <a:rPr lang="ru-RU" sz="3100" b="1" i="1" dirty="0">
                <a:solidFill>
                  <a:srgbClr val="0000FF"/>
                </a:solidFill>
                <a:latin typeface="Candara"/>
              </a:rPr>
              <a:t>театрализованный праздник в день Ивана Купалы </a:t>
            </a:r>
            <a:r>
              <a:rPr lang="ru-RU" sz="3100" b="1" i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3100" b="1" i="1" dirty="0">
                <a:solidFill>
                  <a:prstClr val="black"/>
                </a:solidFill>
                <a:latin typeface="Candara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Candara"/>
              </a:rPr>
              <a:t>«Потехи </a:t>
            </a:r>
            <a:r>
              <a:rPr lang="ru-RU" sz="3600" b="1" i="1" dirty="0">
                <a:solidFill>
                  <a:srgbClr val="FF0000"/>
                </a:solidFill>
                <a:latin typeface="Candara"/>
              </a:rPr>
              <a:t>НЕПТУНА»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4300" y="1600200"/>
            <a:ext cx="4824413" cy="2044700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/>
              <a:t>Обрядовый праздник Ивана Купалы для детворы  провели в Доме культуры…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/>
              <a:t> Действующие лица: Нептун, Русалка, Моряк, Пират и Водяной вели программу</a:t>
            </a:r>
            <a:r>
              <a:rPr lang="ru-RU" sz="2000" dirty="0" smtClean="0"/>
              <a:t>.</a:t>
            </a:r>
          </a:p>
        </p:txBody>
      </p:sp>
      <p:pic>
        <p:nvPicPr>
          <p:cNvPr id="16387" name="Picture 2" descr="F:\Users\User\Desktop\ФОТО ВСЕ\ФОТО июль-август 2015\нептун 7 июля\SDC18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73238"/>
            <a:ext cx="324008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F:\Users\User\Desktop\ФОТО ВСЕ\ФОТО июль-август 2015\нептун 7 июля\в сайт\SDC18726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644900"/>
            <a:ext cx="1544637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F:\Users\User\Desktop\ФОТО ВСЕ\ФОТО июль-август 2015\нептун 7 июля\в сайт\SDC18776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3644900"/>
            <a:ext cx="2281238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F:\Users\User\Desktop\деньги\2. чаепитие\92bd64a5c93accbaac6cc824fc1bb565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1268413"/>
            <a:ext cx="35639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3684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2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Candara"/>
              </a:rPr>
            </a:br>
            <a:r>
              <a:rPr lang="ru-RU" sz="3100" b="1" dirty="0" smtClean="0">
                <a:solidFill>
                  <a:srgbClr val="0000FF"/>
                </a:solidFill>
                <a:latin typeface="Candara"/>
              </a:rPr>
              <a:t>13  </a:t>
            </a:r>
            <a:r>
              <a:rPr lang="ru-RU" sz="3100" b="1" dirty="0">
                <a:solidFill>
                  <a:srgbClr val="0000FF"/>
                </a:solidFill>
                <a:latin typeface="Candara"/>
              </a:rPr>
              <a:t>сентября 2015 года</a:t>
            </a:r>
            <a:br>
              <a:rPr lang="ru-RU" sz="3100" b="1" dirty="0">
                <a:solidFill>
                  <a:srgbClr val="0000FF"/>
                </a:solidFill>
                <a:latin typeface="Candara"/>
              </a:rPr>
            </a:br>
            <a:r>
              <a:rPr lang="ru-RU" sz="2700" b="1" i="1" dirty="0" smtClean="0">
                <a:solidFill>
                  <a:srgbClr val="0000FF"/>
                </a:solidFill>
                <a:latin typeface="Candara"/>
              </a:rPr>
              <a:t>посиделки с чаепитием</a:t>
            </a:r>
            <a:br>
              <a:rPr lang="ru-RU" sz="2700" b="1" i="1" dirty="0" smtClean="0">
                <a:solidFill>
                  <a:srgbClr val="0000FF"/>
                </a:solidFill>
                <a:latin typeface="Candara"/>
              </a:rPr>
            </a:br>
            <a:r>
              <a:rPr lang="ru-RU" sz="2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«Посидим рядком, поговорим ладком»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pic>
        <p:nvPicPr>
          <p:cNvPr id="44035" name="Picture 2" descr="F:\Users\User\Desktop\деньги\d3ByoOSUdN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4365625"/>
            <a:ext cx="36020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838" y="1773238"/>
            <a:ext cx="4824412" cy="4525962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Посиделки приурочены к выборам в районный Совет депутатов и главы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Чаинского</a:t>
            </a:r>
            <a:r>
              <a:rPr lang="ru-RU" sz="2000" b="1" i="1" dirty="0" smtClean="0">
                <a:solidFill>
                  <a:srgbClr val="002060"/>
                </a:solidFill>
              </a:rPr>
              <a:t> района.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Собрались женщины старшего поколения. За накрытым к чаю столом посидели, поговорили о былом, пошутили, повеселились.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Такие встречи и общения в теплой дружеской обстановке особенно необходимы пожилым людям. Они вносят позитив и настрой в их однообразные будни.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FF0000"/>
                </a:solidFill>
              </a:rPr>
              <a:t>Ответственные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>
                <a:solidFill>
                  <a:srgbClr val="FF0000"/>
                </a:solidFill>
              </a:rPr>
              <a:t>  Кравчук Т.А., 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Куусмаа</a:t>
            </a:r>
            <a:r>
              <a:rPr lang="ru-RU" sz="2400" b="1" i="1" dirty="0" smtClean="0">
                <a:solidFill>
                  <a:srgbClr val="FF0000"/>
                </a:solidFill>
              </a:rPr>
              <a:t> В.А.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F:\Users\User\Desktop\деньги\1. детские\i (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97425"/>
            <a:ext cx="9144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ndara"/>
              </a:rPr>
            </a:br>
            <a:r>
              <a:rPr lang="ru-RU" sz="3100" b="1" dirty="0" smtClean="0">
                <a:solidFill>
                  <a:prstClr val="black"/>
                </a:solidFill>
                <a:latin typeface="Candara"/>
              </a:rPr>
              <a:t>                                    20 </a:t>
            </a:r>
            <a:r>
              <a:rPr lang="ru-RU" sz="3100" b="1" dirty="0">
                <a:solidFill>
                  <a:prstClr val="black"/>
                </a:solidFill>
                <a:latin typeface="Candara"/>
              </a:rPr>
              <a:t>сентября 2015 года</a:t>
            </a:r>
            <a:br>
              <a:rPr lang="ru-RU" sz="3100" b="1" dirty="0">
                <a:solidFill>
                  <a:prstClr val="black"/>
                </a:solidFill>
                <a:latin typeface="Candara"/>
              </a:rPr>
            </a:b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                                        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(игровая программа 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для  детей </a:t>
            </a: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dirty="0" smtClean="0">
                <a:solidFill>
                  <a:prstClr val="black"/>
                </a:solidFill>
                <a:latin typeface="Candara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                                      школы-интерната 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>«Черемушки»)</a:t>
            </a:r>
            <a:br>
              <a:rPr lang="ru-RU" sz="2400" b="1" i="1" dirty="0">
                <a:solidFill>
                  <a:prstClr val="black"/>
                </a:solidFill>
                <a:latin typeface="Candara"/>
              </a:rPr>
            </a:br>
            <a:r>
              <a:rPr lang="ru-RU" sz="3100" b="1" i="1" dirty="0" smtClean="0">
                <a:solidFill>
                  <a:prstClr val="black"/>
                </a:solidFill>
                <a:latin typeface="Candara"/>
              </a:rPr>
              <a:t>                                </a:t>
            </a: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ru-RU" sz="31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Детворяндия</a:t>
            </a: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700" b="1" i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700" b="1" i="1" dirty="0">
                <a:solidFill>
                  <a:prstClr val="black"/>
                </a:solidFill>
                <a:latin typeface="Candara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45059" name="Объект 2"/>
          <p:cNvSpPr>
            <a:spLocks noGrp="1"/>
          </p:cNvSpPr>
          <p:nvPr>
            <p:ph idx="1"/>
          </p:nvPr>
        </p:nvSpPr>
        <p:spPr>
          <a:xfrm>
            <a:off x="539750" y="2060575"/>
            <a:ext cx="8147050" cy="1944688"/>
          </a:xfrm>
        </p:spPr>
        <p:txBody>
          <a:bodyPr/>
          <a:lstStyle/>
          <a:p>
            <a:r>
              <a:rPr lang="ru-RU" sz="2800" b="1" i="1" smtClean="0">
                <a:solidFill>
                  <a:srgbClr val="0000FF"/>
                </a:solidFill>
              </a:rPr>
              <a:t>Игровая программа для детей начальных классов коррекционной школы-интерната включала в себя веселые эстафеты, игру на внимание «Ежики-зайчики», задание «Доскажи слово»</a:t>
            </a:r>
          </a:p>
          <a:p>
            <a:pPr algn="ctr"/>
            <a:r>
              <a:rPr lang="ru-RU" sz="2800" b="1" smtClean="0">
                <a:solidFill>
                  <a:srgbClr val="FF0000"/>
                </a:solidFill>
              </a:rPr>
              <a:t>Ответственный Куусмаа В.А.</a:t>
            </a:r>
          </a:p>
        </p:txBody>
      </p:sp>
      <p:pic>
        <p:nvPicPr>
          <p:cNvPr id="45060" name="Picture 3" descr="F:\Users\User\Desktop\деньги\1. детские\солышки\i (4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28384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400" b="1" dirty="0" smtClean="0">
                <a:solidFill>
                  <a:prstClr val="black"/>
                </a:solidFill>
                <a:latin typeface="Candara"/>
              </a:rPr>
              <a:t>27 </a:t>
            </a:r>
            <a:r>
              <a:rPr lang="ru-RU" sz="2400" b="1" dirty="0">
                <a:solidFill>
                  <a:prstClr val="black"/>
                </a:solidFill>
                <a:latin typeface="Candara"/>
              </a:rPr>
              <a:t>сентября 2015 года</a:t>
            </a:r>
            <a:br>
              <a:rPr lang="ru-RU" sz="2400" b="1" dirty="0">
                <a:solidFill>
                  <a:prstClr val="black"/>
                </a:solidFill>
                <a:latin typeface="Candara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викторина для  детей  </a:t>
            </a:r>
            <a:br>
              <a:rPr lang="ru-RU" sz="2400" b="1" i="1" dirty="0" smtClean="0">
                <a:solidFill>
                  <a:prstClr val="black"/>
                </a:solidFill>
                <a:latin typeface="Candara"/>
              </a:rPr>
            </a:br>
            <a:r>
              <a:rPr lang="ru-RU" sz="2400" b="1" i="1" dirty="0" smtClean="0">
                <a:solidFill>
                  <a:prstClr val="black"/>
                </a:solidFill>
                <a:latin typeface="Candara"/>
              </a:rPr>
              <a:t>школы-интерната «Черемушки»</a:t>
            </a:r>
            <a:r>
              <a:rPr lang="ru-RU" sz="2400" b="1" i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400" b="1" i="1" dirty="0">
                <a:solidFill>
                  <a:prstClr val="black"/>
                </a:solidFill>
                <a:latin typeface="Candara"/>
              </a:rPr>
            </a:b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«Сказочный денек…»</a:t>
            </a:r>
            <a:r>
              <a:rPr lang="ru-RU" sz="27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2133600"/>
            <a:ext cx="7921625" cy="3055938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i="1" dirty="0" smtClean="0">
                <a:solidFill>
                  <a:srgbClr val="0000FF"/>
                </a:solidFill>
              </a:rPr>
              <a:t>Викторина проходила по знакомым сказкам…Дети вспоминали  сказочных героев, главных героев сказок, </a:t>
            </a:r>
            <a:r>
              <a:rPr lang="ru-RU" b="1" i="1" dirty="0" err="1" smtClean="0">
                <a:solidFill>
                  <a:srgbClr val="0000FF"/>
                </a:solidFill>
              </a:rPr>
              <a:t>огадывали</a:t>
            </a:r>
            <a:r>
              <a:rPr lang="ru-RU" b="1" i="1" dirty="0" smtClean="0">
                <a:solidFill>
                  <a:srgbClr val="0000FF"/>
                </a:solidFill>
              </a:rPr>
              <a:t> загадки Бабы-Яги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Ответственный за мероприятие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b="1" dirty="0" err="1" smtClean="0">
                <a:solidFill>
                  <a:srgbClr val="FF0000"/>
                </a:solidFill>
              </a:rPr>
              <a:t>Куусмаа</a:t>
            </a:r>
            <a:r>
              <a:rPr lang="ru-RU" b="1" dirty="0" smtClean="0">
                <a:solidFill>
                  <a:srgbClr val="FF0000"/>
                </a:solidFill>
              </a:rPr>
              <a:t> В.А.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6083" name="Picture 2" descr="F:\Users\User\Desktop\деньги\127676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2463" y="4724400"/>
            <a:ext cx="1260475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F:\Users\User\Desktop\деньги\mult27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88913"/>
            <a:ext cx="144145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F:\Users\User\Desktop\деньги\148689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98438"/>
            <a:ext cx="1881187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F:\Users\User\Desktop\деньги\mult5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797425"/>
            <a:ext cx="1317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 descr="F:\Users\User\Desktop\деньги\0c1e4eef5671b2eb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797425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7" descr="F:\Users\User\Desktop\деньги\mult7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1725" y="4718050"/>
            <a:ext cx="1441450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8" descr="F:\Users\User\Desktop\деньги\l87Ch5RYf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4300" y="5349875"/>
            <a:ext cx="13017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511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2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200" b="1" dirty="0">
                <a:solidFill>
                  <a:prstClr val="black"/>
                </a:solidFill>
                <a:latin typeface="Candara"/>
              </a:rPr>
              <a:t/>
            </a:r>
            <a:br>
              <a:rPr lang="ru-RU" sz="2200" b="1" dirty="0">
                <a:solidFill>
                  <a:prstClr val="black"/>
                </a:solidFill>
                <a:latin typeface="Candara"/>
              </a:rPr>
            </a:br>
            <a:r>
              <a:rPr lang="ru-RU" sz="2700" b="1" dirty="0" smtClean="0">
                <a:solidFill>
                  <a:prstClr val="black"/>
                </a:solidFill>
                <a:latin typeface="Candara"/>
              </a:rPr>
              <a:t>27 </a:t>
            </a:r>
            <a:r>
              <a:rPr lang="ru-RU" sz="2700" b="1" dirty="0">
                <a:solidFill>
                  <a:prstClr val="black"/>
                </a:solidFill>
                <a:latin typeface="Candara"/>
              </a:rPr>
              <a:t>сентября 2015 года</a:t>
            </a:r>
            <a:br>
              <a:rPr lang="ru-RU" sz="2700" b="1" dirty="0">
                <a:solidFill>
                  <a:prstClr val="black"/>
                </a:solidFill>
                <a:latin typeface="Candara"/>
              </a:rPr>
            </a:br>
            <a:r>
              <a:rPr lang="ru-RU" sz="2700" b="1" dirty="0" smtClean="0">
                <a:solidFill>
                  <a:srgbClr val="0000FF"/>
                </a:solidFill>
                <a:latin typeface="Candara"/>
              </a:rPr>
              <a:t>игровая программа </a:t>
            </a:r>
            <a:r>
              <a:rPr lang="ru-RU" sz="2700" b="1" i="1" dirty="0" smtClean="0">
                <a:solidFill>
                  <a:srgbClr val="0000FF"/>
                </a:solidFill>
                <a:latin typeface="Candara"/>
              </a:rPr>
              <a:t>для  </a:t>
            </a:r>
            <a:r>
              <a:rPr lang="ru-RU" sz="2700" b="1" i="1" dirty="0">
                <a:solidFill>
                  <a:srgbClr val="0000FF"/>
                </a:solidFill>
                <a:latin typeface="Candara"/>
              </a:rPr>
              <a:t>детей  </a:t>
            </a:r>
            <a:br>
              <a:rPr lang="ru-RU" sz="2700" b="1" i="1" dirty="0">
                <a:solidFill>
                  <a:srgbClr val="0000FF"/>
                </a:solidFill>
                <a:latin typeface="Candara"/>
              </a:rPr>
            </a:br>
            <a:r>
              <a:rPr lang="ru-RU" sz="2700" b="1" i="1" dirty="0">
                <a:solidFill>
                  <a:srgbClr val="0000FF"/>
                </a:solidFill>
                <a:latin typeface="Candara"/>
              </a:rPr>
              <a:t>школы-интерната «Черемушки»</a:t>
            </a:r>
            <a:br>
              <a:rPr lang="ru-RU" sz="2700" b="1" i="1" dirty="0">
                <a:solidFill>
                  <a:srgbClr val="0000FF"/>
                </a:solidFill>
                <a:latin typeface="Candara"/>
              </a:rPr>
            </a:b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«Радужная дискотека»</a:t>
            </a: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Дети школы-интерната отвечали на вопросы по теме цвета и его оттенков… Между конкурсными вопросами проходили танцевальные  паузы.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Ответственный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b="1" dirty="0" err="1" smtClean="0">
                <a:solidFill>
                  <a:srgbClr val="FF0000"/>
                </a:solidFill>
              </a:rPr>
              <a:t>Куусмаа</a:t>
            </a:r>
            <a:r>
              <a:rPr lang="ru-RU" b="1" dirty="0" smtClean="0">
                <a:solidFill>
                  <a:srgbClr val="FF0000"/>
                </a:solidFill>
              </a:rPr>
              <a:t> В.А.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Прямоугольник 1"/>
          <p:cNvSpPr>
            <a:spLocks noChangeArrowheads="1"/>
          </p:cNvSpPr>
          <p:nvPr/>
        </p:nvSpPr>
        <p:spPr bwMode="auto">
          <a:xfrm>
            <a:off x="3924300" y="908050"/>
            <a:ext cx="4572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i="1">
                <a:solidFill>
                  <a:srgbClr val="0000FF"/>
                </a:solidFill>
                <a:latin typeface="Calibri" pitchFamily="34" charset="0"/>
              </a:rPr>
              <a:t>Помимо всех мероприятий, проводимых с детьми, в течение всего летнего периода проводились танцы и дискотеки 2 раза в неделю, работали клубы и кружки по интересам, репетиции. 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71938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5363" y="250825"/>
            <a:ext cx="4114800" cy="4378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i="1" dirty="0" smtClean="0"/>
              <a:t>Задания</a:t>
            </a:r>
            <a:r>
              <a:rPr lang="ru-RU" sz="2700" b="1" i="1" dirty="0"/>
              <a:t>, загадки, различные </a:t>
            </a:r>
            <a:br>
              <a:rPr lang="ru-RU" sz="2700" b="1" i="1" dirty="0"/>
            </a:br>
            <a:r>
              <a:rPr lang="ru-RU" sz="2700" b="1" i="1" dirty="0"/>
              <a:t>игры, конкурсы подобраны в духе «морской» </a:t>
            </a:r>
            <a:r>
              <a:rPr lang="ru-RU" sz="2700" b="1" i="1" dirty="0" smtClean="0"/>
              <a:t>тематики: «Собери рыбок», «Рыбалка», «Перенеси воду», «Пройди по кочкам» и  др.</a:t>
            </a:r>
            <a:br>
              <a:rPr lang="ru-RU" sz="2700" b="1" i="1" dirty="0" smtClean="0"/>
            </a:br>
            <a:r>
              <a:rPr lang="ru-RU" sz="2700" b="1" i="1" dirty="0" smtClean="0"/>
              <a:t> </a:t>
            </a:r>
            <a:r>
              <a:rPr lang="ru-RU" sz="2700" b="1" i="1" dirty="0"/>
              <a:t>Дети с удовольствием принимали </a:t>
            </a:r>
            <a:r>
              <a:rPr lang="ru-RU" sz="2700" b="1" i="1" dirty="0" smtClean="0"/>
              <a:t>в них </a:t>
            </a:r>
            <a:r>
              <a:rPr lang="ru-RU" sz="2700" b="1" i="1" dirty="0"/>
              <a:t>у</a:t>
            </a:r>
            <a:r>
              <a:rPr lang="ru-RU" sz="2700" b="1" i="1" dirty="0" smtClean="0"/>
              <a:t>частие, </a:t>
            </a:r>
            <a:r>
              <a:rPr lang="ru-RU" sz="2700" b="1" i="1" dirty="0"/>
              <a:t>поднимая </a:t>
            </a:r>
            <a:r>
              <a:rPr lang="ru-RU" sz="2700" b="1" i="1" dirty="0" smtClean="0"/>
              <a:t>настроение </a:t>
            </a:r>
            <a:br>
              <a:rPr lang="ru-RU" sz="2700" b="1" i="1" dirty="0" smtClean="0"/>
            </a:br>
            <a:r>
              <a:rPr lang="ru-RU" sz="2700" b="1" i="1" dirty="0" smtClean="0"/>
              <a:t>себе </a:t>
            </a:r>
            <a:r>
              <a:rPr lang="ru-RU" sz="2700" b="1" i="1" dirty="0"/>
              <a:t>и зрителям.</a:t>
            </a:r>
            <a:br>
              <a:rPr lang="ru-RU" sz="2700" b="1" i="1" dirty="0"/>
            </a:br>
            <a:r>
              <a:rPr lang="ru-RU" sz="2700" b="1" i="1" dirty="0" smtClean="0"/>
              <a:t/>
            </a:r>
            <a:br>
              <a:rPr lang="ru-RU" sz="2700" b="1" i="1" dirty="0" smtClean="0"/>
            </a:br>
            <a:r>
              <a:rPr lang="ru-RU" sz="2700" b="1" dirty="0" smtClean="0">
                <a:solidFill>
                  <a:srgbClr val="FF0000"/>
                </a:solidFill>
              </a:rPr>
              <a:t>Ответственный </a:t>
            </a:r>
            <a:r>
              <a:rPr lang="ru-RU" sz="2700" b="1" dirty="0" err="1">
                <a:solidFill>
                  <a:srgbClr val="FF0000"/>
                </a:solidFill>
              </a:rPr>
              <a:t>Куусмаа</a:t>
            </a:r>
            <a:r>
              <a:rPr lang="ru-RU" sz="2700" b="1" dirty="0">
                <a:solidFill>
                  <a:srgbClr val="FF0000"/>
                </a:solidFill>
              </a:rPr>
              <a:t> В.А</a:t>
            </a:r>
            <a:r>
              <a:rPr lang="ru-RU" sz="2700" b="1" dirty="0" smtClean="0">
                <a:solidFill>
                  <a:srgbClr val="FF0000"/>
                </a:solidFill>
              </a:rPr>
              <a:t>.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00FF"/>
                </a:solidFill>
              </a:rPr>
              <a:t>Спонсор </a:t>
            </a:r>
            <a:r>
              <a:rPr lang="ru-RU" sz="2700" b="1" dirty="0" err="1" smtClean="0">
                <a:solidFill>
                  <a:srgbClr val="0000FF"/>
                </a:solidFill>
              </a:rPr>
              <a:t>Куусмаа</a:t>
            </a:r>
            <a:r>
              <a:rPr lang="ru-RU" sz="2700" b="1" dirty="0" smtClean="0">
                <a:solidFill>
                  <a:srgbClr val="0000FF"/>
                </a:solidFill>
              </a:rPr>
              <a:t> В.А.</a:t>
            </a:r>
            <a:endParaRPr lang="ru-RU" sz="27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F:\Users\User\Desktop\ФОТО ВСЕ\ФОТО июль-август 2015\нептун 7 июля\в сайт\SDC18745_c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7263" y="4221163"/>
            <a:ext cx="3300412" cy="2208212"/>
          </a:xfrm>
        </p:spPr>
      </p:pic>
      <p:pic>
        <p:nvPicPr>
          <p:cNvPr id="17411" name="Picture 3" descr="F:\Users\User\Desktop\ФОТО ВСЕ\ФОТО июль-август 2015\нептун 7 июля\в сайт\SDC18751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8263" y="2181225"/>
            <a:ext cx="21971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F:\Users\User\Desktop\ФОТО ВСЕ\ФОТО июль-август 2015\нептун 7 июля\в сайт\SDC18762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333375"/>
            <a:ext cx="22161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F:\Users\User\Desktop\ФОТО ВСЕ\ФОТО июль-август 2015\нептун 7 июля\в сайт\SDC18737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25" y="2595563"/>
            <a:ext cx="206375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F:\Users\User\Desktop\ФОТО ВСЕ\ФОТО июль-август 2015\нептун 7 июля\в сайт\SDC18744_c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333375"/>
            <a:ext cx="12969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263" y="188913"/>
            <a:ext cx="8237537" cy="12287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andara"/>
              </a:rPr>
              <a:t>16 июля 2015 года</a:t>
            </a:r>
            <a:br>
              <a:rPr lang="ru-RU" sz="3600" b="1" dirty="0" smtClean="0">
                <a:solidFill>
                  <a:srgbClr val="FF0000"/>
                </a:solidFill>
                <a:latin typeface="Candara"/>
              </a:rPr>
            </a:br>
            <a:r>
              <a:rPr lang="ru-RU" sz="3100" b="1" i="1" dirty="0" smtClean="0">
                <a:solidFill>
                  <a:srgbClr val="0000FF"/>
                </a:solidFill>
                <a:latin typeface="Candara"/>
              </a:rPr>
              <a:t>выставка игрушек </a:t>
            </a:r>
            <a:r>
              <a:rPr lang="ru-RU" sz="3100" b="1" i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3100" b="1" i="1" dirty="0" smtClean="0">
                <a:solidFill>
                  <a:prstClr val="black"/>
                </a:solidFill>
                <a:latin typeface="Candara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Candara"/>
              </a:rPr>
              <a:t>«МОИ ИГРУШКИ»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600200"/>
            <a:ext cx="4691062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В  фойе Дома культуры была размещена выставка детских игрушек. Дети и взрослые приносили из дома самые разнообразные игрушки для игр и занятий мальчикам и девочкам.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Дети сами выставляли игрушки на выставку по разделам: «Домик для куклы Барби», «Животные», «Насекомые», «Военные игрушки», «Мягкая игрушка», «Для самых маленьких», «Музыкальные книжки» и т.д.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8435" name="Picture 2" descr="F:\Users\User\Desktop\ФОТО ВСЕ\ФОТО июль-август 2015\моя любимая игрушка\SDC188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1557338"/>
            <a:ext cx="3184525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F:\Users\User\Desktop\SDC18823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4149725"/>
            <a:ext cx="3727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63" y="2852738"/>
            <a:ext cx="4330700" cy="30972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i="1" dirty="0" smtClean="0">
                <a:solidFill>
                  <a:srgbClr val="002060"/>
                </a:solidFill>
              </a:rPr>
              <a:t/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/>
            </a:r>
            <a:br>
              <a:rPr lang="ru-RU" sz="2700" b="1" i="1" dirty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Пока работала выставка, дети приходили и с удовольствием играли в эти игрушки.</a:t>
            </a:r>
            <a:br>
              <a:rPr lang="ru-RU" sz="2700" b="1" i="1" dirty="0" smtClean="0">
                <a:solidFill>
                  <a:srgbClr val="002060"/>
                </a:solidFill>
              </a:rPr>
            </a:br>
            <a:r>
              <a:rPr lang="ru-RU" sz="2700" b="1" i="1" dirty="0" smtClean="0">
                <a:solidFill>
                  <a:srgbClr val="002060"/>
                </a:solidFill>
              </a:rPr>
              <a:t>По окончании выставки был проведен праздник для детей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Ответственный Кравчук </a:t>
            </a:r>
            <a:r>
              <a:rPr lang="ru-RU" sz="2700" b="1" dirty="0">
                <a:solidFill>
                  <a:srgbClr val="FF0000"/>
                </a:solidFill>
              </a:rPr>
              <a:t>Т.А</a:t>
            </a:r>
            <a:r>
              <a:rPr lang="ru-RU" sz="2700" b="1" dirty="0" smtClean="0">
                <a:solidFill>
                  <a:srgbClr val="FF0000"/>
                </a:solidFill>
              </a:rPr>
              <a:t>.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19458" name="Picture 3" descr="F:\Users\User\Desktop\ФОТО ВСЕ\ФОТО июль-август 2015\моя любимая игрушка\SDC188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30225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F:\Users\User\Desktop\ФОТО ВСЕ\ФОТО июль-август 2015\моя любимая игрушка\SDC18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549275"/>
            <a:ext cx="27352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F:\Users\User\Desktop\ФОТО ВСЕ\ФОТО июль-август 2015\моя любимая игрушка\SDC188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8225" y="549275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F:\Users\User\Desktop\SDC18881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6925" y="3068638"/>
            <a:ext cx="4248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1889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andara"/>
              </a:rPr>
              <a:t>16 июля 2015 года</a:t>
            </a:r>
            <a:r>
              <a:rPr lang="ru-RU" sz="4000" b="1" dirty="0">
                <a:solidFill>
                  <a:srgbClr val="FF0000"/>
                </a:solidFill>
                <a:latin typeface="Candara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Candara"/>
              </a:rPr>
            </a:br>
            <a:r>
              <a:rPr lang="ru-RU" sz="2400" b="1" i="1" dirty="0">
                <a:solidFill>
                  <a:srgbClr val="0000FF"/>
                </a:solidFill>
                <a:latin typeface="Candara"/>
              </a:rPr>
              <a:t>театрализованный детский праздник</a:t>
            </a:r>
            <a:br>
              <a:rPr lang="ru-RU" sz="2400" b="1" i="1" dirty="0">
                <a:solidFill>
                  <a:srgbClr val="0000FF"/>
                </a:solidFill>
                <a:latin typeface="Candara"/>
              </a:rPr>
            </a:br>
            <a:r>
              <a:rPr lang="ru-RU" sz="2400" b="1" dirty="0">
                <a:solidFill>
                  <a:srgbClr val="FF0000"/>
                </a:solidFill>
                <a:latin typeface="Candara"/>
              </a:rPr>
              <a:t>«МОЯ ЛЮБИМАЯ ИГРУШКА»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050" y="1412875"/>
            <a:ext cx="7092950" cy="2808288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b="1" i="1" dirty="0" smtClean="0">
                <a:solidFill>
                  <a:srgbClr val="002060"/>
                </a:solidFill>
              </a:rPr>
              <a:t>У каждого ребенка есть своя любимая игрушка, с которой он играет чаще всего. Накануне праздника было дано задание придумать рассказ о своей любимой игрушке: как она появилась в доме, кто ее купил или подарил, почему она стала самой любимой и в какие игры с ней можно играть, принести эту игрушку и показать другим детям.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b="1" i="1" dirty="0">
                <a:solidFill>
                  <a:srgbClr val="002060"/>
                </a:solidFill>
              </a:rPr>
              <a:t> </a:t>
            </a:r>
            <a:r>
              <a:rPr lang="ru-RU" sz="2900" b="1" i="1" dirty="0" smtClean="0">
                <a:solidFill>
                  <a:srgbClr val="002060"/>
                </a:solidFill>
              </a:rPr>
              <a:t>  С рассказа о своей игрушке и начался праздник, пока не появились герои сказок – </a:t>
            </a:r>
            <a:r>
              <a:rPr lang="ru-RU" sz="2900" b="1" i="1" dirty="0" err="1" smtClean="0">
                <a:solidFill>
                  <a:srgbClr val="002060"/>
                </a:solidFill>
              </a:rPr>
              <a:t>Карлсон</a:t>
            </a:r>
            <a:r>
              <a:rPr lang="ru-RU" sz="2900" b="1" i="1" dirty="0" smtClean="0">
                <a:solidFill>
                  <a:srgbClr val="002060"/>
                </a:solidFill>
              </a:rPr>
              <a:t> (Аля </a:t>
            </a:r>
            <a:r>
              <a:rPr lang="ru-RU" sz="2900" b="1" i="1" dirty="0" err="1" smtClean="0">
                <a:solidFill>
                  <a:srgbClr val="002060"/>
                </a:solidFill>
              </a:rPr>
              <a:t>Амоськина</a:t>
            </a:r>
            <a:r>
              <a:rPr lang="ru-RU" sz="2900" b="1" i="1" dirty="0" smtClean="0">
                <a:solidFill>
                  <a:srgbClr val="002060"/>
                </a:solidFill>
              </a:rPr>
              <a:t>) и Старуха Шапокляк (Вера Стрельникова).  Они задавали детям загадки, шутили и устраивали различные конкурсы и игры…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20483" name="Picture 2" descr="F:\Users\User\Desktop\ФОТО ВСЕ\SDC18839_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562350"/>
            <a:ext cx="17272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F:\Users\User\Desktop\СССАЙЙЙТ\SDC18889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1196975"/>
            <a:ext cx="156527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F:\Users\User\Desktop\СССАЙЙЙТ\SDC188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306888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1" descr="F:\Users\User\Desktop\ФОТО ВСЕ\ВСЕ МЕРОПРИЯТИЯ за 2015 год\3 квартал  2015\моя любимая игрушка\копия в сайт\SDC188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4306888"/>
            <a:ext cx="26638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188" y="1254125"/>
            <a:ext cx="4473575" cy="49831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i="1" dirty="0" smtClean="0">
                <a:solidFill>
                  <a:srgbClr val="002060"/>
                </a:solidFill>
              </a:rPr>
              <a:t>Как и в сказке, Шапокляк проказничала и всячески мешала выполнять задания: раскидывала шарики, неправильно отвечала на вопросы, тем самым создавая веселую атмосферу праздника.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Задействованы были все дети, так как игры подобраны были для разного возраста.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В заключении праздника </a:t>
            </a:r>
            <a:r>
              <a:rPr lang="ru-RU" sz="2200" b="1" i="1" dirty="0" err="1" smtClean="0">
                <a:solidFill>
                  <a:srgbClr val="002060"/>
                </a:solidFill>
              </a:rPr>
              <a:t>Карлсон</a:t>
            </a:r>
            <a:r>
              <a:rPr lang="ru-RU" sz="2200" b="1" i="1" dirty="0" smtClean="0">
                <a:solidFill>
                  <a:srgbClr val="002060"/>
                </a:solidFill>
              </a:rPr>
              <a:t> подарил Шапокляк две большие коробки с куклами, роль которых выполняли Лиза Семина и Кристина Мочалова.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 </a:t>
            </a:r>
            <a:r>
              <a:rPr lang="ru-RU" sz="2200" b="1" i="1" dirty="0" smtClean="0">
                <a:solidFill>
                  <a:srgbClr val="002060"/>
                </a:solidFill>
              </a:rPr>
              <a:t>  Всем праздник понравился, после которого устроили чаепитие. 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Ответственный </a:t>
            </a:r>
            <a:r>
              <a:rPr lang="ru-RU" sz="2200" b="1" dirty="0">
                <a:solidFill>
                  <a:srgbClr val="FF0000"/>
                </a:solidFill>
              </a:rPr>
              <a:t>Кравчук Т.А.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0000FF"/>
                </a:solidFill>
              </a:rPr>
              <a:t>Спонсор Кравчук Т.А.</a:t>
            </a:r>
            <a:br>
              <a:rPr lang="ru-RU" sz="2200" b="1" dirty="0">
                <a:solidFill>
                  <a:srgbClr val="0000FF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21506" name="Объект 3" descr="F:\Users\User\Desktop\ФОТО ВСЕ\ВСЕ МЕРОПРИЯТИЯ за 2015 год\3 квартал  2015\моя любимая игрушка\SDC1886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4868863"/>
            <a:ext cx="2447925" cy="1655762"/>
          </a:xfrm>
        </p:spPr>
      </p:pic>
      <p:pic>
        <p:nvPicPr>
          <p:cNvPr id="21507" name="Picture 8" descr="F:\Users\User\Desktop\СССАЙЙЙТ\SDC18853_c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8" y="2565400"/>
            <a:ext cx="14255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F:\Users\User\Desktop\СССАЙЙЙТ\SDC18843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0025" y="2565400"/>
            <a:ext cx="154463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F:\Users\User\Desktop\СССАЙЙЙТ\SDC18858_c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" y="225425"/>
            <a:ext cx="16478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9" descr="F:\Users\User\Desktop\ФОТО ВСЕ\ВСЕ МЕРОПРИЯТИЯ за 2015 год\3 квартал  2015\моя любимая игрушка\SDC188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413" y="404813"/>
            <a:ext cx="216058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prstClr val="black"/>
                </a:solidFill>
                <a:latin typeface="Candara"/>
              </a:rPr>
              <a:t/>
            </a:r>
            <a:br>
              <a:rPr lang="ru-RU" sz="2300" b="1" dirty="0" smtClean="0">
                <a:solidFill>
                  <a:prstClr val="black"/>
                </a:solidFill>
                <a:latin typeface="Candara"/>
              </a:rPr>
            </a:br>
            <a:r>
              <a:rPr lang="ru-RU" sz="2300" b="1" dirty="0" smtClean="0">
                <a:solidFill>
                  <a:prstClr val="black"/>
                </a:solidFill>
                <a:latin typeface="Candara"/>
              </a:rPr>
              <a:t>16 </a:t>
            </a:r>
            <a:r>
              <a:rPr lang="ru-RU" sz="2700" b="1" dirty="0" smtClean="0">
                <a:solidFill>
                  <a:prstClr val="black"/>
                </a:solidFill>
                <a:latin typeface="Candara"/>
              </a:rPr>
              <a:t>июля2015 </a:t>
            </a:r>
            <a:r>
              <a:rPr lang="ru-RU" sz="2700" b="1" dirty="0">
                <a:solidFill>
                  <a:prstClr val="black"/>
                </a:solidFill>
                <a:latin typeface="Candara"/>
              </a:rPr>
              <a:t>года</a:t>
            </a:r>
            <a:br>
              <a:rPr lang="ru-RU" sz="2700" b="1" dirty="0">
                <a:solidFill>
                  <a:prstClr val="black"/>
                </a:solidFill>
                <a:latin typeface="Candara"/>
              </a:rPr>
            </a:br>
            <a:r>
              <a:rPr lang="ru-RU" sz="2700" b="1" i="1" dirty="0">
                <a:solidFill>
                  <a:srgbClr val="0000FF"/>
                </a:solidFill>
                <a:latin typeface="Candara"/>
              </a:rPr>
              <a:t>(чаепитие для детей)</a:t>
            </a:r>
            <a:r>
              <a:rPr lang="ru-RU" sz="2700" dirty="0">
                <a:solidFill>
                  <a:srgbClr val="0000FF"/>
                </a:solidFill>
              </a:rPr>
              <a:t/>
            </a:r>
            <a:br>
              <a:rPr lang="ru-RU" sz="2700" dirty="0">
                <a:solidFill>
                  <a:srgbClr val="0000FF"/>
                </a:solidFill>
              </a:rPr>
            </a:br>
            <a: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  <a:t>«Сладкоежки»</a:t>
            </a:r>
            <a:br>
              <a:rPr lang="ru-RU" sz="31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263" y="1600200"/>
            <a:ext cx="3538537" cy="50688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После праздника для всех детей было организовано чаепитие с танцами и развлекательными играми.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 Участникам программы вручены сувениры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Ответственный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Кравчук Т.А.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solidFill>
                  <a:srgbClr val="0000FF"/>
                </a:solidFill>
              </a:rPr>
              <a:t>Спонсоры Кравчук Т.А.</a:t>
            </a:r>
          </a:p>
        </p:txBody>
      </p:sp>
      <p:pic>
        <p:nvPicPr>
          <p:cNvPr id="22531" name="Объект 3" descr="F:\Users\User\Desktop\ФОТО ВСЕ\ВСЕ МЕРОПРИЯТИЯ за 2015 год\3 квартал  2015\моя любимая игрушка\копия в сайт\SDC1888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46799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1214</TotalTime>
  <Words>1846</Words>
  <Application>Microsoft Office PowerPoint</Application>
  <PresentationFormat>Экран (4:3)</PresentationFormat>
  <Paragraphs>190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Calibri</vt:lpstr>
      <vt:lpstr>Arial</vt:lpstr>
      <vt:lpstr>Candara</vt:lpstr>
      <vt:lpstr>Arial Black</vt:lpstr>
      <vt:lpstr>Times New Roman</vt:lpstr>
      <vt:lpstr>Тема Office</vt:lpstr>
      <vt:lpstr>Слайд 1</vt:lpstr>
      <vt:lpstr>Предоставление услуг Чаинским ДК  по проведению мероприятий  </vt:lpstr>
      <vt:lpstr>7 июля  2015 года театрализованный праздник в день Ивана Купалы  «Потехи НЕПТУНА»</vt:lpstr>
      <vt:lpstr>     Задания, загадки, различные  игры, конкурсы подобраны в духе «морской» тематики: «Собери рыбок», «Рыбалка», «Перенеси воду», «Пройди по кочкам» и  др.  Дети с удовольствием принимали в них участие, поднимая настроение  себе и зрителям.  Ответственный Куусмаа В.А. Спонсор Куусмаа В.А.</vt:lpstr>
      <vt:lpstr> 16 июля 2015 года выставка игрушек  «МОИ ИГРУШКИ»</vt:lpstr>
      <vt:lpstr>  Пока работала выставка, дети приходили и с удовольствием играли в эти игрушки. По окончании выставки был проведен праздник для детей. Ответственный Кравчук Т.А.  </vt:lpstr>
      <vt:lpstr>16 июля 2015 года театрализованный детский праздник «МОЯ ЛЮБИМАЯ ИГРУШКА»</vt:lpstr>
      <vt:lpstr>Как и в сказке, Шапокляк проказничала и всячески мешала выполнять задания: раскидывала шарики, неправильно отвечала на вопросы, тем самым создавая веселую атмосферу праздника. Задействованы были все дети, так как игры подобраны были для разного возраста. В заключении праздника Карлсон подарил Шапокляк две большие коробки с куклами, роль которых выполняли Лиза Семина и Кристина Мочалова.    Всем праздник понравился, после которого устроили чаепитие.  Ответственный Кравчук Т.А. Спонсор Кравчук Т.А.   </vt:lpstr>
      <vt:lpstr> 16 июля2015 года (чаепитие для детей) «Сладкоежки» </vt:lpstr>
      <vt:lpstr>  19 июля 2015 года (игровая программа для детей на свежем воздухе» «Выше, дальше, быстрее» </vt:lpstr>
      <vt:lpstr> 24 июля 2015 года (спортивная программа с мячом на свежем воздухе) «Мой веселый звонкий мяч» </vt:lpstr>
      <vt:lpstr>26 июля 2015 года поздравительно-игровая программа для школьников  «День летних именинников»</vt:lpstr>
      <vt:lpstr>26 июля  2015 года чаепитие для именинников «День ВАРЕНЬЯ»</vt:lpstr>
      <vt:lpstr>30 июля  2015 года настольные игры для детей «Собери пазлы»</vt:lpstr>
      <vt:lpstr>5 августа 2015 года познавательное мероприятие «Узнай свое имя»</vt:lpstr>
      <vt:lpstr>6 августа 2015 года настольные игры  «Домино, шашки, кубики, лото»</vt:lpstr>
      <vt:lpstr>7 августа 2015 года викторина по мультфильмам «Мульти-Пульти»</vt:lpstr>
      <vt:lpstr>9 августа 2015 года развлекательная игровая программа «Передай привет»</vt:lpstr>
      <vt:lpstr>12 августа 2015 года конкурсная программа для школьников «Сто желаний»</vt:lpstr>
      <vt:lpstr>19  августа 2015 года экологическая  программа на природе «Сказки старого леса»</vt:lpstr>
      <vt:lpstr>…А после сытого обеда, перепачканные сажей от картошки, фотографировались… </vt:lpstr>
      <vt:lpstr>23 августа 2015 года экологическая  программа на природе «Большая уха»</vt:lpstr>
      <vt:lpstr>Уха получилась отменной, с запахом дыма! Все ели с аппетитом и каждый брал добавку!</vt:lpstr>
      <vt:lpstr>    25 августа 2015 года выставка цветов «Мир цветов»   </vt:lpstr>
      <vt:lpstr> с 25 августа по 1 сентября 2015 года Акция «Подари букет другу», выставка живых букетов </vt:lpstr>
      <vt:lpstr>  26 августа 2015 года     (познавательно-развлекательная программа) «Цветик-Семицветик» </vt:lpstr>
      <vt:lpstr> 1 сентября 2015 года                            развлекательная программа для школьников «Здравствуй, школа» </vt:lpstr>
      <vt:lpstr> </vt:lpstr>
      <vt:lpstr> 1 сентября 2015 года развлекательная программа для  детей   школы-интерната «Черемушки»  «Есть на свете цветок…» </vt:lpstr>
      <vt:lpstr>  13  сентября 2015 года посиделки с чаепитием  «Посидим рядком, поговорим ладком» </vt:lpstr>
      <vt:lpstr>                                     20 сентября 2015 года                                          (игровая программа для  детей                                        школы-интерната «Черемушки»)                                 «Детворяндия»   </vt:lpstr>
      <vt:lpstr> 27 сентября 2015 года викторина для  детей   школы-интерната «Черемушки»  «Сказочный денек…» </vt:lpstr>
      <vt:lpstr>  27 сентября 2015 года игровая программа для  детей   школы-интерната «Черемушки»  «Радужная дискотека» 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141</cp:revision>
  <dcterms:created xsi:type="dcterms:W3CDTF">2015-08-28T21:10:07Z</dcterms:created>
  <dcterms:modified xsi:type="dcterms:W3CDTF">2015-10-12T07:59:58Z</dcterms:modified>
</cp:coreProperties>
</file>