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99" r:id="rId3"/>
    <p:sldId id="313" r:id="rId4"/>
    <p:sldId id="300" r:id="rId5"/>
    <p:sldId id="306" r:id="rId6"/>
    <p:sldId id="301" r:id="rId7"/>
    <p:sldId id="312" r:id="rId8"/>
    <p:sldId id="302" r:id="rId9"/>
    <p:sldId id="303" r:id="rId10"/>
    <p:sldId id="311" r:id="rId11"/>
    <p:sldId id="308" r:id="rId12"/>
    <p:sldId id="305" r:id="rId13"/>
    <p:sldId id="307" r:id="rId14"/>
    <p:sldId id="309" r:id="rId15"/>
    <p:sldId id="291" r:id="rId16"/>
    <p:sldId id="315" r:id="rId17"/>
    <p:sldId id="314" r:id="rId18"/>
    <p:sldId id="316" r:id="rId19"/>
    <p:sldId id="31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192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7"/>
          <p:cNvCxnSpPr/>
          <p:nvPr/>
        </p:nvCxnSpPr>
        <p:spPr>
          <a:xfrm>
            <a:off x="0" y="2925763"/>
            <a:ext cx="9144000" cy="1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2"/>
          <p:cNvSpPr/>
          <p:nvPr/>
        </p:nvSpPr>
        <p:spPr>
          <a:xfrm>
            <a:off x="2514600" y="2362200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A08A6CD2-9963-49F8-AD74-2D53F9FEE891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FE5FD-BE58-414F-9847-C6581F2C0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1A997-D89F-40AE-A3FD-BD9429835E46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7E0B0-4FD1-4ECC-912F-7F251AA98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/>
        </p:nvCxnSpPr>
        <p:spPr>
          <a:xfrm rot="5400000">
            <a:off x="4267201" y="3429000"/>
            <a:ext cx="6858000" cy="3175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/>
          <p:cNvSpPr/>
          <p:nvPr/>
        </p:nvSpPr>
        <p:spPr bwMode="hidden">
          <a:xfrm>
            <a:off x="0" y="0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C3C4-F3B3-41FB-9923-742992C78E51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66E05-E8C4-4BCC-9CF6-DD64731BB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207E5-9002-4721-8E36-66E943C7F472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C0ADA-D1CC-49D5-B380-A17C7C4A9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3922713"/>
            <a:ext cx="9144000" cy="293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0"/>
          <p:cNvCxnSpPr/>
          <p:nvPr/>
        </p:nvCxnSpPr>
        <p:spPr>
          <a:xfrm>
            <a:off x="0" y="3921125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1"/>
          <p:cNvSpPr/>
          <p:nvPr/>
        </p:nvSpPr>
        <p:spPr>
          <a:xfrm>
            <a:off x="2514600" y="3368675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bIns="0" anchor="b"/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/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74F2C-9D2F-4E63-B8AF-2B4DD08D4EC1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DCB8D-B3F5-48B8-A035-0BD021DC3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5A5D7-69C3-40F8-A5EC-DBF00D640507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FB00D-3720-419D-A983-A3143EAD6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D334B-8EAB-4F43-BE51-1CBC4CEC121E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5E3C9-38D6-45CC-841F-43C8848C5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9392E-F416-4D78-98FB-0A29207EB2C4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A9AEB-39CB-4BB7-B1A6-62739FC68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1D3AC-5319-42C2-A5CA-614233C3EA01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7A59D-C2A8-48D1-920F-A3F2B2E71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t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B6446-B095-4C39-8CAF-8B769A5B9935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E67BC-DB03-4D43-9970-6402A5C00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tIns="0" bIns="0" anchor="ctr" anchorCtr="0"/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2178F-911F-4E8B-87A5-971BA04F25C6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FEDAE-E85D-4A4E-90DF-3133A483A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6675"/>
            <a:ext cx="9144000" cy="552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0"/>
            <a:ext cx="8229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05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cap="all" spc="3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30554C-E48C-43B4-8F9C-B0394AD1FC77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0" cap="all" spc="3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635822-140F-41CC-B94B-D3971C06B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913"/>
            <a:ext cx="9144000" cy="158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4725"/>
            <a:ext cx="4114800" cy="70167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22" r:id="rId7"/>
    <p:sldLayoutId id="2147483715" r:id="rId8"/>
    <p:sldLayoutId id="2147483714" r:id="rId9"/>
    <p:sldLayoutId id="2147483713" r:id="rId10"/>
    <p:sldLayoutId id="2147483723" r:id="rId11"/>
  </p:sldLayoutIdLst>
  <p:txStyles>
    <p:titleStyle>
      <a:lvl1pPr algn="ctr" rtl="0" eaLnBrk="0" fontAlgn="base" hangingPunct="0">
        <a:spcBef>
          <a:spcPts val="400"/>
        </a:spcBef>
        <a:spcAft>
          <a:spcPct val="0"/>
        </a:spcAft>
        <a:defRPr b="1" kern="1200" cap="all">
          <a:solidFill>
            <a:srgbClr val="FFFFFF"/>
          </a:solidFill>
          <a:latin typeface="+mj-lt"/>
          <a:ea typeface="Tunga" pitchFamily="2"/>
          <a:cs typeface="Tunga" pitchFamily="2"/>
        </a:defRPr>
      </a:lvl1pPr>
      <a:lvl2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FFFFFF"/>
          </a:solidFill>
          <a:latin typeface="Constantia" pitchFamily="18" charset="0"/>
          <a:ea typeface="Tunga" pitchFamily="2"/>
          <a:cs typeface="Tunga" pitchFamily="34" charset="0"/>
        </a:defRPr>
      </a:lvl2pPr>
      <a:lvl3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FFFFFF"/>
          </a:solidFill>
          <a:latin typeface="Constantia" pitchFamily="18" charset="0"/>
          <a:ea typeface="Tunga" pitchFamily="2"/>
          <a:cs typeface="Tunga" pitchFamily="34" charset="0"/>
        </a:defRPr>
      </a:lvl3pPr>
      <a:lvl4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FFFFFF"/>
          </a:solidFill>
          <a:latin typeface="Constantia" pitchFamily="18" charset="0"/>
          <a:ea typeface="Tunga" pitchFamily="2"/>
          <a:cs typeface="Tunga" pitchFamily="34" charset="0"/>
        </a:defRPr>
      </a:lvl4pPr>
      <a:lvl5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FFFFFF"/>
          </a:solidFill>
          <a:latin typeface="Constantia" pitchFamily="18" charset="0"/>
          <a:ea typeface="Tunga" pitchFamily="2"/>
          <a:cs typeface="Tunga" pitchFamily="34" charset="0"/>
        </a:defRPr>
      </a:lvl5pPr>
      <a:lvl6pPr marL="457200" algn="ctr" rtl="0" fontAlgn="base">
        <a:spcBef>
          <a:spcPts val="400"/>
        </a:spcBef>
        <a:spcAft>
          <a:spcPct val="0"/>
        </a:spcAft>
        <a:defRPr b="1">
          <a:solidFill>
            <a:srgbClr val="FFFFFF"/>
          </a:solidFill>
          <a:latin typeface="Constantia" pitchFamily="18" charset="0"/>
          <a:cs typeface="Tunga" pitchFamily="34" charset="0"/>
        </a:defRPr>
      </a:lvl6pPr>
      <a:lvl7pPr marL="914400" algn="ctr" rtl="0" fontAlgn="base">
        <a:spcBef>
          <a:spcPts val="400"/>
        </a:spcBef>
        <a:spcAft>
          <a:spcPct val="0"/>
        </a:spcAft>
        <a:defRPr b="1">
          <a:solidFill>
            <a:srgbClr val="FFFFFF"/>
          </a:solidFill>
          <a:latin typeface="Constantia" pitchFamily="18" charset="0"/>
          <a:cs typeface="Tunga" pitchFamily="34" charset="0"/>
        </a:defRPr>
      </a:lvl7pPr>
      <a:lvl8pPr marL="1371600" algn="ctr" rtl="0" fontAlgn="base">
        <a:spcBef>
          <a:spcPts val="400"/>
        </a:spcBef>
        <a:spcAft>
          <a:spcPct val="0"/>
        </a:spcAft>
        <a:defRPr b="1">
          <a:solidFill>
            <a:srgbClr val="FFFFFF"/>
          </a:solidFill>
          <a:latin typeface="Constantia" pitchFamily="18" charset="0"/>
          <a:cs typeface="Tunga" pitchFamily="34" charset="0"/>
        </a:defRPr>
      </a:lvl8pPr>
      <a:lvl9pPr marL="1828800" algn="ctr" rtl="0" fontAlgn="base">
        <a:spcBef>
          <a:spcPts val="400"/>
        </a:spcBef>
        <a:spcAft>
          <a:spcPct val="0"/>
        </a:spcAft>
        <a:defRPr b="1">
          <a:solidFill>
            <a:srgbClr val="FFFFFF"/>
          </a:solidFill>
          <a:latin typeface="Constantia" pitchFamily="18" charset="0"/>
          <a:cs typeface="Tunga" pitchFamily="34" charset="0"/>
        </a:defRPr>
      </a:lvl9pPr>
    </p:titleStyle>
    <p:bodyStyle>
      <a:lvl1pPr algn="ctr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defRPr sz="2000"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Дом\Desktop\КЛУБ\5. КАРТИНКИ для работы с сайтом, для кружков\0. СЦЕНА\завіса-театр-вистава-сце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925" y="44450"/>
            <a:ext cx="91440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57300" y="1698625"/>
            <a:ext cx="6408738" cy="3508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Отчет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о работе МКУК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«</a:t>
            </a:r>
            <a:r>
              <a:rPr lang="ru-RU" sz="5400" b="1" i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Чаинский</a:t>
            </a:r>
            <a:endParaRPr lang="ru-RU" sz="5400" b="1" i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ЦК и Д»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813" y="5980113"/>
            <a:ext cx="7056437" cy="1755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0" dirty="0">
                <a:solidFill>
                  <a:schemeClr val="bg1"/>
                </a:solidFill>
                <a:latin typeface="Arial Black" panose="020B0A04020102020204" pitchFamily="34" charset="0"/>
                <a:cs typeface="+mn-cs"/>
              </a:rPr>
              <a:t>за 1 квартал  2017 года</a:t>
            </a:r>
            <a:r>
              <a:rPr lang="ru-RU" sz="3600" i="1" kern="0" dirty="0">
                <a:solidFill>
                  <a:schemeClr val="bg1"/>
                </a:solidFill>
                <a:latin typeface="Arial Black" panose="020B0A04020102020204" pitchFamily="34" charset="0"/>
                <a:cs typeface="+mn-cs"/>
              </a:rPr>
              <a:t/>
            </a:r>
            <a:br>
              <a:rPr lang="ru-RU" sz="3600" i="1" kern="0" dirty="0">
                <a:solidFill>
                  <a:schemeClr val="bg1"/>
                </a:solidFill>
                <a:latin typeface="Arial Black" panose="020B0A04020102020204" pitchFamily="34" charset="0"/>
                <a:cs typeface="+mn-cs"/>
              </a:rPr>
            </a:br>
            <a:r>
              <a:rPr lang="ru-RU" sz="3600" b="1" i="1" kern="0" dirty="0">
                <a:solidFill>
                  <a:srgbClr val="FFFF00"/>
                </a:solidFill>
                <a:latin typeface="Arial Black" panose="020B0A04020102020204" pitchFamily="34" charset="0"/>
                <a:cs typeface="+mn-cs"/>
              </a:rPr>
              <a:t>  </a:t>
            </a:r>
            <a:br>
              <a:rPr lang="ru-RU" sz="3600" b="1" i="1" kern="0" dirty="0">
                <a:solidFill>
                  <a:srgbClr val="FFFF00"/>
                </a:solidFill>
                <a:latin typeface="Arial Black" panose="020B0A04020102020204" pitchFamily="34" charset="0"/>
                <a:cs typeface="+mn-cs"/>
              </a:rPr>
            </a:br>
            <a:endParaRPr lang="ru-RU" sz="3600" dirty="0"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03463" y="76200"/>
            <a:ext cx="6840537" cy="1878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kern="0" dirty="0">
                <a:solidFill>
                  <a:srgbClr val="FF0000"/>
                </a:solidFill>
                <a:latin typeface="Candara"/>
                <a:cs typeface="+mn-cs"/>
              </a:rPr>
              <a:t>8 марта 2017 года</a:t>
            </a:r>
            <a:br>
              <a:rPr lang="ru-RU" sz="2800" b="1" i="1" kern="0" dirty="0">
                <a:solidFill>
                  <a:srgbClr val="FF0000"/>
                </a:solidFill>
                <a:latin typeface="Candara"/>
                <a:cs typeface="+mn-cs"/>
              </a:rPr>
            </a:br>
            <a:r>
              <a:rPr lang="ru-RU" sz="2800" b="1" i="1" kern="0" dirty="0">
                <a:solidFill>
                  <a:srgbClr val="0000CC"/>
                </a:solidFill>
                <a:latin typeface="Candara"/>
                <a:cs typeface="+mn-cs"/>
              </a:rPr>
              <a:t>спортивно- игровая  развлекательная программа</a:t>
            </a:r>
            <a:br>
              <a:rPr lang="ru-RU" sz="2800" b="1" i="1" kern="0" dirty="0">
                <a:solidFill>
                  <a:srgbClr val="0000CC"/>
                </a:solidFill>
                <a:latin typeface="Candara"/>
                <a:cs typeface="+mn-cs"/>
              </a:rPr>
            </a:br>
            <a:r>
              <a:rPr lang="ru-RU" sz="2800" b="1" i="1" kern="0" dirty="0">
                <a:solidFill>
                  <a:srgbClr val="FF0000"/>
                </a:solidFill>
                <a:latin typeface="Candara"/>
                <a:cs typeface="+mn-cs"/>
              </a:rPr>
              <a:t>«Виват, любимые!»</a:t>
            </a:r>
            <a:endParaRPr lang="ru-RU" sz="2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22530" name="Picture 2" descr="F:\Users\User\Desktop\для обрезки\i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247650"/>
            <a:ext cx="1871663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D:\фото\4. Мероприятия за 2017 год\1 квартал 2017\8. Девушки 8 марта\сай\DSCN12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663950"/>
            <a:ext cx="1439863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D:\фото\4. Мероприятия за 2017 год\1 квартал 2017\8. Девушки 8 марта\сай\DSCN12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373563"/>
            <a:ext cx="189388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D:\фото\4. Мероприятия за 2017 год\1 квартал 2017\8. Девушки 8 марта\сай\DSCN12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26313" y="3678238"/>
            <a:ext cx="1422400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D:\фото\4. Мероприятия за 2017 год\1 квартал 2017\8. Девушки 8 марта\сай\DSCN123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1800" y="2081213"/>
            <a:ext cx="233045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4" descr="D:\фото\4. Мероприятия за 2017 год\1 квартал 2017\8. Девушки 8 марта\DSCN122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0" y="3663950"/>
            <a:ext cx="1366838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Прямоугольник 4"/>
          <p:cNvSpPr>
            <a:spLocks noChangeArrowheads="1"/>
          </p:cNvSpPr>
          <p:nvPr/>
        </p:nvSpPr>
        <p:spPr bwMode="auto">
          <a:xfrm>
            <a:off x="2916238" y="1865313"/>
            <a:ext cx="62277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Перед началом праздника была небольшая концертная программа с участием детей, солистов и творческих коллективов Дома культуры. С праздником дети поздравили и вручили цветы своим мамам и бабушкам.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D:\фото\4. Мероприятия за 2017 год\1 квартал 2017\8. Девушки 8 марта\сай\DSCN12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25" y="3211513"/>
            <a:ext cx="40703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 descr="D:\фото\4. Мероприятия за 2017 год\1 квартал 2017\8. Девушки 8 марта\сай\DSCN12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211513"/>
            <a:ext cx="3311525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8" descr="D:\фото\4. Мероприятия за 2017 год\1 квартал 2017\8. Девушки 8 марта\DSCN12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68288"/>
            <a:ext cx="3263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1"/>
          <p:cNvSpPr>
            <a:spLocks noChangeArrowheads="1"/>
          </p:cNvSpPr>
          <p:nvPr/>
        </p:nvSpPr>
        <p:spPr bwMode="auto">
          <a:xfrm>
            <a:off x="3790950" y="214313"/>
            <a:ext cx="22320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Были созданы 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2 команды «Ромашка» и «Незабудка», выбрано жюри для оценки состязаний команд </a:t>
            </a:r>
            <a:endParaRPr lang="ru-RU">
              <a:latin typeface="Constantia" pitchFamily="18" charset="0"/>
            </a:endParaRPr>
          </a:p>
        </p:txBody>
      </p:sp>
      <p:sp>
        <p:nvSpPr>
          <p:cNvPr id="23557" name="Прямоугольник 3"/>
          <p:cNvSpPr>
            <a:spLocks noChangeArrowheads="1"/>
          </p:cNvSpPr>
          <p:nvPr/>
        </p:nvSpPr>
        <p:spPr bwMode="auto">
          <a:xfrm>
            <a:off x="454025" y="5859463"/>
            <a:ext cx="8439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Команды выполняли различные конкурсные задания ведущей программы.</a:t>
            </a:r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1400" y="730250"/>
            <a:ext cx="27717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:\фото\4. Мероприятия за 2017 год\1 квартал 2017\8. Девушки 8 марта\сай\DSCN1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3232150"/>
            <a:ext cx="2795587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5" descr="D:\фото\4. Мероприятия за 2017 год\1 квартал 2017\8. Девушки 8 марта\сай\DSCN13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315913"/>
            <a:ext cx="32766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D:\фото\4. Мероприятия за 2017 год\1 квартал 2017\8. Девушки 8 марта\сай\DSCN13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315913"/>
            <a:ext cx="2428875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225800"/>
            <a:ext cx="359092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2"/>
          <p:cNvSpPr>
            <a:spLocks noChangeArrowheads="1"/>
          </p:cNvSpPr>
          <p:nvPr/>
        </p:nvSpPr>
        <p:spPr bwMode="auto">
          <a:xfrm>
            <a:off x="873125" y="2492375"/>
            <a:ext cx="784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Домашнее задание членов команд: приготовить блюдо и украсить праздничный стол</a:t>
            </a:r>
            <a:endParaRPr lang="ru-RU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24582" name="Прямоугольник 4"/>
          <p:cNvSpPr>
            <a:spLocks noChangeArrowheads="1"/>
          </p:cNvSpPr>
          <p:nvPr/>
        </p:nvSpPr>
        <p:spPr bwMode="auto">
          <a:xfrm>
            <a:off x="862013" y="5451475"/>
            <a:ext cx="8281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Подвели итоги состязаний: у команд равное количество баллов.</a:t>
            </a:r>
          </a:p>
          <a:p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Программа закончилась чаепитием.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825" y="6292850"/>
            <a:ext cx="8462963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kern="0" dirty="0">
                <a:solidFill>
                  <a:srgbClr val="FF0000"/>
                </a:solidFill>
                <a:latin typeface="Constantia" panose="02030602050306030303" pitchFamily="18" charset="0"/>
                <a:cs typeface="+mn-cs"/>
              </a:rPr>
              <a:t>(Ответственные за мероприятие Кравчук Т.А., </a:t>
            </a:r>
            <a:r>
              <a:rPr lang="ru-RU" sz="2000" b="1" i="1" kern="0" dirty="0" err="1">
                <a:solidFill>
                  <a:srgbClr val="FF0000"/>
                </a:solidFill>
                <a:latin typeface="Constantia" panose="02030602050306030303" pitchFamily="18" charset="0"/>
                <a:cs typeface="+mn-cs"/>
              </a:rPr>
              <a:t>Куусмаа</a:t>
            </a:r>
            <a:r>
              <a:rPr lang="ru-RU" sz="2000" b="1" i="1" kern="0" dirty="0">
                <a:solidFill>
                  <a:srgbClr val="FF0000"/>
                </a:solidFill>
                <a:latin typeface="Constantia" panose="02030602050306030303" pitchFamily="18" charset="0"/>
                <a:cs typeface="+mn-cs"/>
              </a:rPr>
              <a:t> В.А.)</a:t>
            </a:r>
            <a:endParaRPr lang="ru-RU" sz="20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D:\фото\4. Мероприятия за 2017 год\1 квартал 2017\7. областная половичок февраль 17г\DSCN1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2963" y="3711575"/>
            <a:ext cx="16795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 descr="D:\фото\4. Мероприятия за 2017 год\1 квартал 2017\7. областная половичок февраль 17г\DSCN11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7863" y="1628775"/>
            <a:ext cx="1820862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D:\фото\4. Мероприятия за 2017 год\1 квартал 2017\7. областная половичок февраль 17г\DSCN11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8" y="1504950"/>
            <a:ext cx="22669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D:\фото\4. Мероприятия за 2017 год\1 квартал 2017\7. областная половичок февраль 17г\DSCN11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3716338"/>
            <a:ext cx="1673225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1"/>
          <p:cNvSpPr>
            <a:spLocks noChangeArrowheads="1"/>
          </p:cNvSpPr>
          <p:nvPr/>
        </p:nvSpPr>
        <p:spPr bwMode="auto">
          <a:xfrm>
            <a:off x="414338" y="4014788"/>
            <a:ext cx="42291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Чаинский дом культуры отправил на выставку 6 работ. Это половички, изготовленные в различной технике Кисель М.Ю., Кравчук Т.А., Куликовой Т.Т.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120650"/>
            <a:ext cx="8424863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kern="0" dirty="0">
                <a:solidFill>
                  <a:srgbClr val="FF0000"/>
                </a:solidFill>
                <a:latin typeface="Candara"/>
                <a:cs typeface="+mn-cs"/>
              </a:rPr>
              <a:t>20 февраля 2017 года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kern="0" dirty="0">
                <a:solidFill>
                  <a:srgbClr val="0000CC"/>
                </a:solidFill>
                <a:latin typeface="Candara"/>
                <a:cs typeface="+mn-cs"/>
              </a:rPr>
              <a:t>областная выставка ДПИ</a:t>
            </a:r>
            <a:br>
              <a:rPr lang="ru-RU" sz="2800" b="1" i="1" kern="0" dirty="0">
                <a:solidFill>
                  <a:srgbClr val="0000CC"/>
                </a:solidFill>
                <a:latin typeface="Candara"/>
                <a:cs typeface="+mn-cs"/>
              </a:rPr>
            </a:br>
            <a:r>
              <a:rPr lang="ru-RU" sz="2800" b="1" i="1" kern="0" dirty="0">
                <a:solidFill>
                  <a:srgbClr val="FF0000"/>
                </a:solidFill>
                <a:latin typeface="Candara"/>
                <a:cs typeface="+mn-cs"/>
              </a:rPr>
              <a:t>«Гимн половичку!</a:t>
            </a:r>
            <a:endParaRPr lang="ru-RU" sz="2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5607" name="Прямоугольник 3"/>
          <p:cNvSpPr>
            <a:spLocks noChangeArrowheads="1"/>
          </p:cNvSpPr>
          <p:nvPr/>
        </p:nvSpPr>
        <p:spPr bwMode="auto">
          <a:xfrm>
            <a:off x="2916238" y="1624013"/>
            <a:ext cx="39814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Областная выставка «Гимн половичку», посвященная Международному Женскому Дню 8 Марта пройдет во Дворце народного творчества «Авангард» в г. Томске</a:t>
            </a:r>
            <a:endParaRPr lang="ru-RU" i="1">
              <a:solidFill>
                <a:srgbClr val="0000CC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8" y="6203950"/>
            <a:ext cx="82613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kern="0" dirty="0">
                <a:solidFill>
                  <a:srgbClr val="FF0000"/>
                </a:solidFill>
                <a:latin typeface="Constantia" panose="02030602050306030303" pitchFamily="18" charset="0"/>
                <a:cs typeface="+mn-cs"/>
              </a:rPr>
              <a:t>Ответственный за мероприятие Кравчук Т.А.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D:\фото\4. Мероприятия за 2017 год\1 квартал 2017\9. мир добрых вещей 20.03.17\выставка амфора моя\в сайт\DSCN1345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0" y="1608138"/>
            <a:ext cx="2586038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 descr="D:\фото\4. Мероприятия за 2017 год\1 квартал 2017\9. мир добрых вещей 20.03.17\выставка амфора моя\в сайт\DSCN13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486025"/>
            <a:ext cx="240347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D:\фото\4. Мероприятия за 2017 год\1 квартал 2017\9. мир добрых вещей 20.03.17\выставка амфора моя\в сайт\DSCN13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7363" y="4025900"/>
            <a:ext cx="265747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12763" y="6165850"/>
            <a:ext cx="82804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kern="0" dirty="0">
                <a:solidFill>
                  <a:srgbClr val="FF0000"/>
                </a:solidFill>
                <a:latin typeface="Constantia" panose="02030602050306030303" pitchFamily="18" charset="0"/>
                <a:cs typeface="+mn-cs"/>
              </a:rPr>
              <a:t>(Ответственный за мероприятие Кравчук Т.А.)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115888"/>
            <a:ext cx="8208963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kern="0" dirty="0">
                <a:solidFill>
                  <a:srgbClr val="FF0000"/>
                </a:solidFill>
                <a:latin typeface="Candara"/>
                <a:cs typeface="+mn-cs"/>
              </a:rPr>
              <a:t>25 марта 2017 года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kern="0" dirty="0">
                <a:solidFill>
                  <a:srgbClr val="0000CC"/>
                </a:solidFill>
                <a:latin typeface="Candara"/>
                <a:cs typeface="+mn-cs"/>
              </a:rPr>
              <a:t>районная выставка  ДПИ</a:t>
            </a:r>
            <a:br>
              <a:rPr lang="ru-RU" sz="2800" b="1" i="1" kern="0" dirty="0">
                <a:solidFill>
                  <a:srgbClr val="0000CC"/>
                </a:solidFill>
                <a:latin typeface="Candara"/>
                <a:cs typeface="+mn-cs"/>
              </a:rPr>
            </a:br>
            <a:r>
              <a:rPr lang="ru-RU" sz="2800" b="1" i="1" kern="0" dirty="0">
                <a:solidFill>
                  <a:srgbClr val="FF0000"/>
                </a:solidFill>
                <a:latin typeface="Candara"/>
                <a:cs typeface="+mn-cs"/>
              </a:rPr>
              <a:t>«Мир добрых вещей»</a:t>
            </a:r>
            <a:endParaRPr lang="ru-RU" sz="2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6630" name="Прямоугольник 3"/>
          <p:cNvSpPr>
            <a:spLocks noChangeArrowheads="1"/>
          </p:cNvSpPr>
          <p:nvPr/>
        </p:nvSpPr>
        <p:spPr bwMode="auto">
          <a:xfrm>
            <a:off x="2786063" y="2465388"/>
            <a:ext cx="31400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местными мастерицами: </a:t>
            </a:r>
          </a:p>
          <a:p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Максиковой Г.И.,  Усковой Н.Ю.,  Кравчук Т.А.</a:t>
            </a:r>
            <a:endParaRPr lang="ru-RU">
              <a:latin typeface="Constantia" pitchFamily="18" charset="0"/>
            </a:endParaRPr>
          </a:p>
        </p:txBody>
      </p:sp>
      <p:sp>
        <p:nvSpPr>
          <p:cNvPr id="26631" name="Прямоугольник 4"/>
          <p:cNvSpPr>
            <a:spLocks noChangeArrowheads="1"/>
          </p:cNvSpPr>
          <p:nvPr/>
        </p:nvSpPr>
        <p:spPr bwMode="auto">
          <a:xfrm>
            <a:off x="276225" y="1582738"/>
            <a:ext cx="5673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На районную выставку «Мир добрых вещей» было отправлено  11 работ, выполненных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0688" y="188913"/>
            <a:ext cx="727392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rgbClr val="FF0000"/>
                </a:solidFill>
                <a:latin typeface="Candara"/>
                <a:ea typeface="+mj-ea"/>
                <a:cs typeface="+mj-cs"/>
              </a:rPr>
              <a:t>Мероприятия,</a:t>
            </a:r>
            <a:br>
              <a:rPr lang="ru-RU" sz="2800" b="1" kern="0" dirty="0">
                <a:solidFill>
                  <a:srgbClr val="FF0000"/>
                </a:solidFill>
                <a:latin typeface="Candara"/>
                <a:ea typeface="+mj-ea"/>
                <a:cs typeface="+mj-cs"/>
              </a:rPr>
            </a:br>
            <a:r>
              <a:rPr lang="ru-RU" sz="2800" b="1" i="1" kern="0" dirty="0">
                <a:solidFill>
                  <a:srgbClr val="FF0000"/>
                </a:solidFill>
                <a:latin typeface="Candara"/>
                <a:ea typeface="+mj-ea"/>
                <a:cs typeface="+mj-cs"/>
              </a:rPr>
              <a:t>          </a:t>
            </a:r>
            <a:r>
              <a:rPr lang="ru-RU" sz="2400" b="1" i="1" kern="0" dirty="0">
                <a:solidFill>
                  <a:srgbClr val="FF0000"/>
                </a:solidFill>
                <a:latin typeface="Candara"/>
                <a:ea typeface="+mj-ea"/>
                <a:cs typeface="+mj-cs"/>
              </a:rPr>
              <a:t>проводимые в кружках и клубах по интересам</a:t>
            </a:r>
            <a:endParaRPr lang="ru-RU" sz="24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468313" y="1625600"/>
            <a:ext cx="7920037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03.01. –</a:t>
            </a:r>
            <a:r>
              <a:rPr lang="ru-RU" sz="2000" b="1">
                <a:solidFill>
                  <a:srgbClr val="0000CC"/>
                </a:solidFill>
                <a:latin typeface="Candara" pitchFamily="34" charset="0"/>
              </a:rPr>
              <a:t>МК «Техника изонити».История возникновения, работы в технике «Изонити»;</a:t>
            </a:r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 </a:t>
            </a:r>
            <a:r>
              <a:rPr lang="ru-RU" sz="2000" i="1">
                <a:solidFill>
                  <a:srgbClr val="0000CC"/>
                </a:solidFill>
                <a:latin typeface="Candara" pitchFamily="34" charset="0"/>
              </a:rPr>
              <a:t>кружок «Акварелька»</a:t>
            </a:r>
            <a:endParaRPr lang="ru-RU" sz="2000" b="1">
              <a:solidFill>
                <a:srgbClr val="0000CC"/>
              </a:solidFill>
              <a:latin typeface="Candara" pitchFamily="34" charset="0"/>
            </a:endParaRPr>
          </a:p>
          <a:p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05.02. – </a:t>
            </a:r>
            <a:r>
              <a:rPr lang="ru-RU" sz="2000" b="1">
                <a:solidFill>
                  <a:srgbClr val="0000CC"/>
                </a:solidFill>
                <a:latin typeface="Candara" pitchFamily="34" charset="0"/>
              </a:rPr>
              <a:t>«Валентинки  в подарок» </a:t>
            </a:r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– </a:t>
            </a:r>
            <a:r>
              <a:rPr lang="ru-RU" sz="2000" i="1">
                <a:solidFill>
                  <a:srgbClr val="0000CC"/>
                </a:solidFill>
                <a:latin typeface="Candara" pitchFamily="34" charset="0"/>
              </a:rPr>
              <a:t>кружок «Одаренок</a:t>
            </a:r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»</a:t>
            </a:r>
          </a:p>
          <a:p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29.01. – </a:t>
            </a:r>
            <a:r>
              <a:rPr lang="ru-RU" sz="2000" b="1">
                <a:solidFill>
                  <a:srgbClr val="0000CC"/>
                </a:solidFill>
                <a:latin typeface="Candara" pitchFamily="34" charset="0"/>
              </a:rPr>
              <a:t>«Игрушки из помпонов» </a:t>
            </a:r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- </a:t>
            </a:r>
            <a:r>
              <a:rPr lang="ru-RU" sz="2000" i="1">
                <a:solidFill>
                  <a:srgbClr val="0000CC"/>
                </a:solidFill>
                <a:latin typeface="Candara" pitchFamily="34" charset="0"/>
              </a:rPr>
              <a:t>кружок «Одаренок</a:t>
            </a:r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»</a:t>
            </a:r>
          </a:p>
          <a:p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12.02. – </a:t>
            </a:r>
            <a:r>
              <a:rPr lang="ru-RU" sz="2000" b="1">
                <a:solidFill>
                  <a:srgbClr val="0000CC"/>
                </a:solidFill>
                <a:latin typeface="Candara" pitchFamily="34" charset="0"/>
              </a:rPr>
              <a:t>Экологический МК  Отходы -  в творчество. Использование упаковки  </a:t>
            </a:r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-</a:t>
            </a:r>
            <a:r>
              <a:rPr lang="ru-RU" sz="2000" i="1">
                <a:solidFill>
                  <a:srgbClr val="0000CC"/>
                </a:solidFill>
                <a:latin typeface="Candara" pitchFamily="34" charset="0"/>
              </a:rPr>
              <a:t>кружок  «Одаренок»</a:t>
            </a:r>
          </a:p>
          <a:p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12.02. – </a:t>
            </a:r>
            <a:r>
              <a:rPr lang="ru-RU" sz="2000" b="1">
                <a:solidFill>
                  <a:srgbClr val="0000CC"/>
                </a:solidFill>
                <a:latin typeface="Candara" pitchFamily="34" charset="0"/>
              </a:rPr>
              <a:t>МК «Картины из шерсти</a:t>
            </a:r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» - </a:t>
            </a:r>
            <a:r>
              <a:rPr lang="ru-RU" sz="2000" i="1">
                <a:solidFill>
                  <a:srgbClr val="0000CC"/>
                </a:solidFill>
                <a:latin typeface="Candara" pitchFamily="34" charset="0"/>
              </a:rPr>
              <a:t>клуб «Мастерица» </a:t>
            </a:r>
          </a:p>
          <a:p>
            <a:endParaRPr lang="ru-RU" b="1" i="1">
              <a:solidFill>
                <a:srgbClr val="0000CC"/>
              </a:solidFill>
              <a:latin typeface="Candara" pitchFamily="34" charset="0"/>
            </a:endParaRPr>
          </a:p>
          <a:p>
            <a:endParaRPr lang="ru-RU" b="1" i="1">
              <a:solidFill>
                <a:srgbClr val="0000CC"/>
              </a:solidFill>
              <a:latin typeface="Candara" pitchFamily="34" charset="0"/>
            </a:endParaRPr>
          </a:p>
          <a:p>
            <a:endParaRPr lang="ru-RU" b="1" i="1">
              <a:solidFill>
                <a:srgbClr val="0000CC"/>
              </a:solidFill>
              <a:latin typeface="Candara" pitchFamily="34" charset="0"/>
            </a:endParaRPr>
          </a:p>
          <a:p>
            <a:r>
              <a:rPr lang="ru-RU" b="1" i="1">
                <a:solidFill>
                  <a:srgbClr val="0000CC"/>
                </a:solidFill>
                <a:latin typeface="Candara" pitchFamily="34" charset="0"/>
              </a:rPr>
              <a:t>                </a:t>
            </a:r>
          </a:p>
        </p:txBody>
      </p:sp>
      <p:pic>
        <p:nvPicPr>
          <p:cNvPr id="27651" name="Picture 6" descr="C:\Users\Дом\Desktop\КЛУБ\5. КАРТИНКИ для работы с сайтом, для кружков\1. детские\прозхрачные герои сказок\33058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33338"/>
            <a:ext cx="2522538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8" y="4186238"/>
            <a:ext cx="269240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4167188"/>
            <a:ext cx="26971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8900" y="3962400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5989638"/>
            <a:ext cx="78486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kern="0" dirty="0">
                <a:solidFill>
                  <a:srgbClr val="FF0000"/>
                </a:solidFill>
                <a:latin typeface="Constantia" panose="02030602050306030303" pitchFamily="18" charset="0"/>
                <a:cs typeface="+mn-cs"/>
              </a:rPr>
              <a:t>(Руководитель кружков и клубов Кравчук Т.А.)</a:t>
            </a:r>
            <a:endParaRPr lang="ru-RU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250825" y="333375"/>
            <a:ext cx="864235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05.03. – «</a:t>
            </a:r>
            <a:r>
              <a:rPr lang="ru-RU" sz="2000" b="1">
                <a:solidFill>
                  <a:srgbClr val="0000CC"/>
                </a:solidFill>
                <a:latin typeface="Candara" pitchFamily="34" charset="0"/>
              </a:rPr>
              <a:t>Декупаж». Техника из старины. Творческая работа по </a:t>
            </a:r>
          </a:p>
          <a:p>
            <a:r>
              <a:rPr lang="ru-RU" sz="2000" b="1">
                <a:solidFill>
                  <a:srgbClr val="0000CC"/>
                </a:solidFill>
                <a:latin typeface="Candara" pitchFamily="34" charset="0"/>
              </a:rPr>
              <a:t>                 изготовлению подставки для чайных пакетов </a:t>
            </a:r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- </a:t>
            </a:r>
            <a:r>
              <a:rPr lang="ru-RU" sz="2000" i="1">
                <a:solidFill>
                  <a:srgbClr val="0000CC"/>
                </a:solidFill>
                <a:latin typeface="Candara" pitchFamily="34" charset="0"/>
              </a:rPr>
              <a:t>кружок «Одаренок</a:t>
            </a:r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»</a:t>
            </a:r>
            <a:endParaRPr lang="ru-RU" sz="2000" b="1">
              <a:solidFill>
                <a:srgbClr val="0000CC"/>
              </a:solidFill>
              <a:latin typeface="Candara" pitchFamily="34" charset="0"/>
            </a:endParaRPr>
          </a:p>
          <a:p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12.о3. – </a:t>
            </a:r>
            <a:r>
              <a:rPr lang="ru-RU" sz="2000" b="1">
                <a:solidFill>
                  <a:srgbClr val="0000CC"/>
                </a:solidFill>
                <a:latin typeface="Candara" pitchFamily="34" charset="0"/>
              </a:rPr>
              <a:t>«Плетение бисером по схемам» Видео мастер-класс. Творческая </a:t>
            </a:r>
          </a:p>
          <a:p>
            <a:r>
              <a:rPr lang="ru-RU" sz="2000" b="1">
                <a:solidFill>
                  <a:srgbClr val="0000CC"/>
                </a:solidFill>
                <a:latin typeface="Candara" pitchFamily="34" charset="0"/>
              </a:rPr>
              <a:t>                  работа: Изготовление рыбки из бисера</a:t>
            </a:r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- </a:t>
            </a:r>
            <a:r>
              <a:rPr lang="ru-RU" sz="2000" i="1">
                <a:solidFill>
                  <a:srgbClr val="0000CC"/>
                </a:solidFill>
                <a:latin typeface="Candara" pitchFamily="34" charset="0"/>
              </a:rPr>
              <a:t>кружок «Одаренок», </a:t>
            </a:r>
          </a:p>
          <a:p>
            <a:r>
              <a:rPr lang="ru-RU" sz="2000" i="1">
                <a:solidFill>
                  <a:srgbClr val="0000CC"/>
                </a:solidFill>
                <a:latin typeface="Candara" pitchFamily="34" charset="0"/>
              </a:rPr>
              <a:t>               «Мастерица»</a:t>
            </a:r>
            <a:endParaRPr lang="ru-RU" sz="2000" b="1">
              <a:solidFill>
                <a:srgbClr val="0000CC"/>
              </a:solidFill>
              <a:latin typeface="Candara" pitchFamily="34" charset="0"/>
            </a:endParaRPr>
          </a:p>
          <a:p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19.03. – </a:t>
            </a:r>
            <a:r>
              <a:rPr lang="ru-RU" sz="2000" b="1">
                <a:solidFill>
                  <a:srgbClr val="0000CC"/>
                </a:solidFill>
                <a:latin typeface="Candara" pitchFamily="34" charset="0"/>
              </a:rPr>
              <a:t>экологический МК «Отходы в творчество. Цветы из </a:t>
            </a:r>
          </a:p>
          <a:p>
            <a:r>
              <a:rPr lang="ru-RU" sz="2000" b="1">
                <a:solidFill>
                  <a:srgbClr val="0000CC"/>
                </a:solidFill>
                <a:latin typeface="Candara" pitchFamily="34" charset="0"/>
              </a:rPr>
              <a:t>               полиэтиленовых пакетов</a:t>
            </a:r>
            <a:r>
              <a:rPr lang="ru-RU" sz="2000" i="1">
                <a:solidFill>
                  <a:srgbClr val="0000CC"/>
                </a:solidFill>
                <a:latin typeface="Candara" pitchFamily="34" charset="0"/>
              </a:rPr>
              <a:t>- кружок «Одаренок», «Мастерица»</a:t>
            </a:r>
            <a:endParaRPr lang="ru-RU" sz="2000" b="1">
              <a:solidFill>
                <a:srgbClr val="0000CC"/>
              </a:solidFill>
              <a:latin typeface="Candara" pitchFamily="34" charset="0"/>
            </a:endParaRPr>
          </a:p>
          <a:p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23.03. – «</a:t>
            </a:r>
            <a:r>
              <a:rPr lang="ru-RU" sz="2000" b="1">
                <a:solidFill>
                  <a:srgbClr val="0000CC"/>
                </a:solidFill>
                <a:latin typeface="Candara" pitchFamily="34" charset="0"/>
              </a:rPr>
              <a:t>Как украшали одежду из атласных лент в старину».беседа. </a:t>
            </a:r>
          </a:p>
          <a:p>
            <a:r>
              <a:rPr lang="ru-RU" sz="2000" b="1">
                <a:solidFill>
                  <a:srgbClr val="0000CC"/>
                </a:solidFill>
                <a:latin typeface="Candara" pitchFamily="34" charset="0"/>
              </a:rPr>
              <a:t>             Творческая  работа «Изготовление бантиков из атласных лент</a:t>
            </a:r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»-</a:t>
            </a:r>
          </a:p>
          <a:p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                 </a:t>
            </a:r>
            <a:r>
              <a:rPr lang="ru-RU" sz="2000" i="1">
                <a:solidFill>
                  <a:srgbClr val="0000CC"/>
                </a:solidFill>
                <a:latin typeface="Candara" pitchFamily="34" charset="0"/>
              </a:rPr>
              <a:t>кружок «Одаренок», «Мастерица»</a:t>
            </a:r>
          </a:p>
          <a:p>
            <a:endParaRPr lang="ru-RU" sz="2000" b="1">
              <a:solidFill>
                <a:srgbClr val="0000CC"/>
              </a:solidFill>
              <a:latin typeface="Candara" pitchFamily="34" charset="0"/>
            </a:endParaRPr>
          </a:p>
          <a:p>
            <a:endParaRPr lang="ru-RU" sz="2000" i="1">
              <a:solidFill>
                <a:srgbClr val="0000CC"/>
              </a:solidFill>
              <a:latin typeface="Candara" pitchFamily="34" charset="0"/>
            </a:endParaRPr>
          </a:p>
          <a:p>
            <a:r>
              <a:rPr lang="ru-RU" sz="2000" i="1">
                <a:solidFill>
                  <a:srgbClr val="0000CC"/>
                </a:solidFill>
                <a:latin typeface="Candara" pitchFamily="34" charset="0"/>
              </a:rPr>
              <a:t>                 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690938"/>
            <a:ext cx="2808288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535363"/>
            <a:ext cx="273685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855663" y="5732463"/>
            <a:ext cx="86407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1600" b="1">
                <a:solidFill>
                  <a:srgbClr val="000000"/>
                </a:solidFill>
                <a:latin typeface="Candara" pitchFamily="34" charset="0"/>
              </a:rPr>
              <a:t>                     </a:t>
            </a:r>
            <a:endParaRPr lang="ru-RU" sz="1100" b="1">
              <a:solidFill>
                <a:srgbClr val="000000"/>
              </a:solidFill>
              <a:latin typeface="Candar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sz="1100" b="1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263525" y="1366838"/>
            <a:ext cx="8910638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>
                <a:solidFill>
                  <a:srgbClr val="C00000"/>
                </a:solidFill>
                <a:latin typeface="Candara" pitchFamily="34" charset="0"/>
              </a:rPr>
              <a:t>04 января– «Зимние забавы» - </a:t>
            </a:r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игровая  программа для детей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                         (провела Куусмаа В.А.)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sz="2000" b="1">
              <a:solidFill>
                <a:srgbClr val="0000CC"/>
              </a:solidFill>
              <a:latin typeface="Candar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>
                <a:solidFill>
                  <a:srgbClr val="C00000"/>
                </a:solidFill>
                <a:latin typeface="Candara" pitchFamily="34" charset="0"/>
              </a:rPr>
              <a:t>06 января– «Встречайте, ребятки, пришли Колядки»»  </a:t>
            </a:r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познавательно-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                   игровая программа   подготовила  и провела Кравчук Т.А.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sz="2000" b="1" i="1">
              <a:solidFill>
                <a:srgbClr val="0000CC"/>
              </a:solidFill>
              <a:latin typeface="Candar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>
                <a:solidFill>
                  <a:srgbClr val="C00000"/>
                </a:solidFill>
                <a:latin typeface="Candara" pitchFamily="34" charset="0"/>
              </a:rPr>
              <a:t>22 января  – «Загадки о животных»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000" b="1" i="1">
                <a:solidFill>
                  <a:srgbClr val="C00000"/>
                </a:solidFill>
                <a:latin typeface="Candara" pitchFamily="34" charset="0"/>
              </a:rPr>
              <a:t> - </a:t>
            </a:r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экологическое мероприятие для детей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                            (подготовила и провела    Кравчук Т.А.)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i="1">
              <a:solidFill>
                <a:srgbClr val="000000"/>
              </a:solidFill>
              <a:latin typeface="Candar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b="1">
                <a:solidFill>
                  <a:srgbClr val="C00000"/>
                </a:solidFill>
                <a:latin typeface="Candara" pitchFamily="34" charset="0"/>
              </a:rPr>
              <a:t>29 января– «Зимние потехи» - </a:t>
            </a:r>
            <a:r>
              <a:rPr lang="ru-RU" b="1" i="1">
                <a:solidFill>
                  <a:srgbClr val="0000CC"/>
                </a:solidFill>
                <a:latin typeface="Candara" pitchFamily="34" charset="0"/>
              </a:rPr>
              <a:t>игровая программа (подготовила  и провела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b="1" i="1">
                <a:solidFill>
                  <a:srgbClr val="0000CC"/>
                </a:solidFill>
                <a:latin typeface="Candara" pitchFamily="34" charset="0"/>
              </a:rPr>
              <a:t>                                Куусмаа В.А.)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b="1" i="1">
              <a:solidFill>
                <a:srgbClr val="0000CC"/>
              </a:solidFill>
              <a:latin typeface="Candar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b="1">
                <a:solidFill>
                  <a:srgbClr val="C00000"/>
                </a:solidFill>
                <a:latin typeface="Candara" pitchFamily="34" charset="0"/>
              </a:rPr>
              <a:t>05 февраля  – </a:t>
            </a:r>
            <a:r>
              <a:rPr lang="ru-RU" b="1" i="1">
                <a:solidFill>
                  <a:srgbClr val="C00000"/>
                </a:solidFill>
                <a:latin typeface="Candara" pitchFamily="34" charset="0"/>
              </a:rPr>
              <a:t> «Знатоки природы родного края»</a:t>
            </a:r>
            <a:r>
              <a:rPr lang="ru-RU" b="1" i="1">
                <a:solidFill>
                  <a:srgbClr val="073E87"/>
                </a:solidFill>
                <a:latin typeface="Candara" pitchFamily="34" charset="0"/>
              </a:rPr>
              <a:t> - </a:t>
            </a:r>
            <a:r>
              <a:rPr lang="ru-RU" b="1" i="1">
                <a:solidFill>
                  <a:srgbClr val="0000CC"/>
                </a:solidFill>
                <a:latin typeface="Candara" pitchFamily="34" charset="0"/>
              </a:rPr>
              <a:t>экологическое мероприятие для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b="1" i="1">
                <a:solidFill>
                  <a:srgbClr val="0000CC"/>
                </a:solidFill>
                <a:latin typeface="Candara" pitchFamily="34" charset="0"/>
              </a:rPr>
              <a:t>                            детей  (подготовила и  провела    Куусмаа В.А.)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b="1" i="1">
              <a:solidFill>
                <a:srgbClr val="0000CC"/>
              </a:solidFill>
              <a:latin typeface="Candar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b="1">
                <a:solidFill>
                  <a:srgbClr val="C00000"/>
                </a:solidFill>
                <a:latin typeface="Candara" pitchFamily="34" charset="0"/>
              </a:rPr>
              <a:t>08 февраля - «Зеленая страница природы»</a:t>
            </a:r>
            <a:r>
              <a:rPr lang="ru-RU" b="1" i="1">
                <a:solidFill>
                  <a:srgbClr val="073E87"/>
                </a:solidFill>
                <a:latin typeface="Candara" pitchFamily="34" charset="0"/>
              </a:rPr>
              <a:t>  - </a:t>
            </a:r>
            <a:r>
              <a:rPr lang="ru-RU" b="1" i="1">
                <a:solidFill>
                  <a:srgbClr val="0000CC"/>
                </a:solidFill>
                <a:latin typeface="Candara" pitchFamily="34" charset="0"/>
              </a:rPr>
              <a:t>экологическое  мероприятие с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b="1" i="1">
                <a:solidFill>
                  <a:srgbClr val="0000CC"/>
                </a:solidFill>
                <a:latin typeface="Candara" pitchFamily="34" charset="0"/>
              </a:rPr>
              <a:t>                          презентацией  для школьников   (подготовила  и провела  Кравчук Т.А.)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b="1" i="1">
              <a:solidFill>
                <a:srgbClr val="0000CC"/>
              </a:solidFill>
              <a:latin typeface="Candar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b="1" i="1">
              <a:solidFill>
                <a:srgbClr val="0000CC"/>
              </a:solidFill>
              <a:latin typeface="Candar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b="1" i="1">
                <a:solidFill>
                  <a:srgbClr val="0000CC"/>
                </a:solidFill>
                <a:latin typeface="Candara" pitchFamily="34" charset="0"/>
              </a:rPr>
              <a:t>                              </a:t>
            </a:r>
            <a:endParaRPr lang="ru-RU" sz="1600" i="1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115888"/>
            <a:ext cx="8497887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rgbClr val="FF0000"/>
                </a:solidFill>
                <a:latin typeface="Candara"/>
                <a:cs typeface="+mn-cs"/>
              </a:rPr>
              <a:t>Культурно-массовые мероприятия,</a:t>
            </a:r>
            <a:br>
              <a:rPr lang="ru-RU" sz="2800" b="1" kern="0" dirty="0">
                <a:solidFill>
                  <a:srgbClr val="FF0000"/>
                </a:solidFill>
                <a:latin typeface="Candara"/>
                <a:cs typeface="+mn-cs"/>
              </a:rPr>
            </a:br>
            <a:r>
              <a:rPr lang="ru-RU" sz="2800" b="1" i="1" kern="0" dirty="0">
                <a:solidFill>
                  <a:srgbClr val="FF0000"/>
                </a:solidFill>
                <a:latin typeface="Candara"/>
                <a:cs typeface="+mn-cs"/>
              </a:rPr>
              <a:t>          </a:t>
            </a:r>
            <a:r>
              <a:rPr lang="ru-RU" sz="2400" b="1" i="1" kern="0" dirty="0">
                <a:solidFill>
                  <a:srgbClr val="FF0000"/>
                </a:solidFill>
                <a:latin typeface="Candara"/>
                <a:cs typeface="+mn-cs"/>
              </a:rPr>
              <a:t>проводимые в течение 1 квартала 2017 года</a:t>
            </a:r>
            <a:endParaRPr lang="ru-RU" sz="24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250825" y="260350"/>
            <a:ext cx="84978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 i="1">
                <a:solidFill>
                  <a:srgbClr val="C00000"/>
                </a:solidFill>
                <a:latin typeface="Candara" pitchFamily="34" charset="0"/>
              </a:rPr>
              <a:t>14 февраля  - «Я + ты» - </a:t>
            </a:r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развлекательно-игровая  программа для детей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                                          (подготовила и  провела  Куусмаа В.А.)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sz="2000" b="1" i="1">
              <a:solidFill>
                <a:srgbClr val="0000CC"/>
              </a:solidFill>
              <a:latin typeface="Candar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 i="1">
                <a:solidFill>
                  <a:srgbClr val="C00000"/>
                </a:solidFill>
                <a:latin typeface="Candara" pitchFamily="34" charset="0"/>
              </a:rPr>
              <a:t>24 февраля  – «Масляничные посиделки» - </a:t>
            </a:r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посиделки с программой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                      традиционного праздника Масленницы   (провела Кравчук Т.А.)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sz="2000" b="1" i="1">
              <a:solidFill>
                <a:srgbClr val="0000CC"/>
              </a:solidFill>
              <a:latin typeface="Candar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 i="1">
                <a:solidFill>
                  <a:srgbClr val="0000CC"/>
                </a:solidFill>
                <a:latin typeface="Candara" pitchFamily="34" charset="0"/>
              </a:rPr>
              <a:t>                          </a:t>
            </a:r>
            <a:endParaRPr lang="ru-RU" sz="2000" i="1">
              <a:solidFill>
                <a:srgbClr val="000000"/>
              </a:solidFill>
              <a:latin typeface="Candara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раз в неделю проводились танцы для детей</a:t>
            </a:r>
            <a:endParaRPr lang="ru-RU" sz="20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sz="2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sz="1600" i="1">
              <a:solidFill>
                <a:srgbClr val="000000"/>
              </a:solidFill>
              <a:latin typeface="Candara" pitchFamily="34" charset="0"/>
            </a:endParaRPr>
          </a:p>
        </p:txBody>
      </p:sp>
      <p:pic>
        <p:nvPicPr>
          <p:cNvPr id="30722" name="Picture 2" descr="D:\фото\4. Мероприятия за 2017 год\1 квартал 2017\7.1. масленица 26.02.17\DSCN11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55975"/>
            <a:ext cx="34559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D:\фото\3. Мероприятия за 2016 год\1 квартал  2016г\А ну-ка, девочки\SDC101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308350"/>
            <a:ext cx="3960812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D:\фото\4. Мероприятия за 2017 год\1 квартал 2017\DSCN14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22413"/>
            <a:ext cx="3765550" cy="51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61975" y="239713"/>
            <a:ext cx="8105775" cy="1187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andara" pitchFamily="34" charset="0"/>
              </a:rPr>
              <a:t>24 марта 2017 года - День работников культуры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latin typeface="Candara" pitchFamily="34" charset="0"/>
              </a:rPr>
              <a:t> В  районном  ДК состоялся праздничный концерт и  награждение  по итогам работы </a:t>
            </a:r>
            <a:r>
              <a:rPr lang="ru-RU" sz="2400" b="1">
                <a:solidFill>
                  <a:srgbClr val="FF0000"/>
                </a:solidFill>
              </a:rPr>
              <a:t>за </a:t>
            </a:r>
            <a:r>
              <a:rPr lang="ru-RU" sz="2400" b="1">
                <a:solidFill>
                  <a:srgbClr val="FF0000"/>
                </a:solidFill>
                <a:latin typeface="Candara" pitchFamily="34" charset="0"/>
              </a:rPr>
              <a:t>2016 год.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84675" y="3860800"/>
            <a:ext cx="4572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kern="0" dirty="0">
                <a:solidFill>
                  <a:srgbClr val="0000CC"/>
                </a:solidFill>
                <a:latin typeface="Candara"/>
                <a:cs typeface="+mn-cs"/>
              </a:rPr>
              <a:t>Почетными грамотами отдела культуры </a:t>
            </a:r>
            <a:r>
              <a:rPr lang="ru-RU" sz="2400" b="1" i="1" kern="0" dirty="0" err="1">
                <a:solidFill>
                  <a:srgbClr val="0000CC"/>
                </a:solidFill>
                <a:latin typeface="Candara"/>
                <a:cs typeface="+mn-cs"/>
              </a:rPr>
              <a:t>Чаинского</a:t>
            </a:r>
            <a:r>
              <a:rPr lang="ru-RU" sz="2400" b="1" i="1" kern="0" dirty="0">
                <a:solidFill>
                  <a:srgbClr val="0000CC"/>
                </a:solidFill>
                <a:latin typeface="Candara"/>
                <a:cs typeface="+mn-cs"/>
              </a:rPr>
              <a:t> района награждены культработники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kern="0" dirty="0" err="1">
                <a:solidFill>
                  <a:srgbClr val="0000CC"/>
                </a:solidFill>
                <a:latin typeface="Candara"/>
                <a:cs typeface="+mn-cs"/>
              </a:rPr>
              <a:t>Чаинского</a:t>
            </a:r>
            <a:r>
              <a:rPr lang="ru-RU" sz="2400" b="1" i="1" kern="0" dirty="0">
                <a:solidFill>
                  <a:srgbClr val="0000CC"/>
                </a:solidFill>
                <a:latin typeface="Candara"/>
                <a:cs typeface="+mn-cs"/>
              </a:rPr>
              <a:t> ЦК и 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kern="0" dirty="0" err="1">
                <a:solidFill>
                  <a:srgbClr val="FF0000"/>
                </a:solidFill>
                <a:latin typeface="Candara"/>
                <a:cs typeface="+mn-cs"/>
              </a:rPr>
              <a:t>Капишникова</a:t>
            </a:r>
            <a:r>
              <a:rPr lang="ru-RU" sz="2400" b="1" i="1" kern="0" dirty="0">
                <a:solidFill>
                  <a:srgbClr val="FF0000"/>
                </a:solidFill>
                <a:latin typeface="Candara"/>
                <a:cs typeface="+mn-cs"/>
              </a:rPr>
              <a:t> Л.Г.,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kern="0" dirty="0">
                <a:solidFill>
                  <a:srgbClr val="FF0000"/>
                </a:solidFill>
                <a:latin typeface="Candara"/>
                <a:cs typeface="+mn-cs"/>
              </a:rPr>
              <a:t>Кравчук Т.А.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14863" y="1773238"/>
            <a:ext cx="4319587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kern="0" dirty="0">
                <a:solidFill>
                  <a:srgbClr val="0000CC"/>
                </a:solidFill>
                <a:latin typeface="Candara"/>
                <a:cs typeface="+mn-cs"/>
              </a:rPr>
              <a:t>В районном смотре-конкурсе досуговых программ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kern="0" dirty="0">
                <a:solidFill>
                  <a:srgbClr val="0000CC"/>
                </a:solidFill>
                <a:latin typeface="Candara"/>
                <a:cs typeface="+mn-cs"/>
              </a:rPr>
              <a:t> «Магия кино»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kern="0" dirty="0">
                <a:solidFill>
                  <a:srgbClr val="FF0000"/>
                </a:solidFill>
                <a:latin typeface="Candara"/>
                <a:cs typeface="+mn-cs"/>
              </a:rPr>
              <a:t>МКУК «</a:t>
            </a:r>
            <a:r>
              <a:rPr lang="ru-RU" sz="2400" b="1" i="1" kern="0" dirty="0" err="1">
                <a:solidFill>
                  <a:srgbClr val="FF0000"/>
                </a:solidFill>
                <a:latin typeface="Candara"/>
                <a:cs typeface="+mn-cs"/>
              </a:rPr>
              <a:t>Чаинский</a:t>
            </a:r>
            <a:r>
              <a:rPr lang="ru-RU" sz="2400" b="1" i="1" kern="0" dirty="0">
                <a:solidFill>
                  <a:srgbClr val="FF0000"/>
                </a:solidFill>
                <a:latin typeface="Candara"/>
                <a:cs typeface="+mn-cs"/>
              </a:rPr>
              <a:t> ЦК и Д» занял 2-е место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333375"/>
            <a:ext cx="84963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kern="0" dirty="0">
                <a:solidFill>
                  <a:srgbClr val="FF0000"/>
                </a:solidFill>
                <a:latin typeface="Candara"/>
                <a:cs typeface="+mn-cs"/>
              </a:rPr>
              <a:t>18 января 2017 года</a:t>
            </a:r>
            <a:br>
              <a:rPr lang="ru-RU" sz="2800" b="1" i="1" kern="0" dirty="0">
                <a:solidFill>
                  <a:srgbClr val="FF0000"/>
                </a:solidFill>
                <a:latin typeface="Candara"/>
                <a:cs typeface="+mn-cs"/>
              </a:rPr>
            </a:br>
            <a:r>
              <a:rPr lang="ru-RU" sz="2800" b="1" i="1" kern="0" dirty="0">
                <a:solidFill>
                  <a:srgbClr val="0000CC"/>
                </a:solidFill>
                <a:latin typeface="Candara"/>
                <a:cs typeface="+mn-cs"/>
              </a:rPr>
              <a:t>обрядовая развлекательная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u="sng" kern="0" dirty="0">
                <a:solidFill>
                  <a:srgbClr val="FF0000"/>
                </a:solidFill>
                <a:latin typeface="Candara"/>
                <a:cs typeface="+mn-cs"/>
              </a:rPr>
              <a:t>«Гуляй на Святки без оглядки!»</a:t>
            </a:r>
            <a:r>
              <a:rPr lang="ru-RU" sz="2800" b="1" i="1" kern="0" dirty="0">
                <a:solidFill>
                  <a:srgbClr val="FF0000"/>
                </a:solidFill>
                <a:latin typeface="Candara"/>
                <a:cs typeface="+mn-cs"/>
              </a:rPr>
              <a:t> </a:t>
            </a:r>
            <a:endParaRPr lang="ru-RU" sz="2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14338" name="Picture 2" descr="D:\фото\4. Мероприятия за 2017 год\1 квартал 2017\1. Крещение гришкино\102___01\DSCN14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0713" y="1844675"/>
            <a:ext cx="262255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D:\фото\4. Мероприятия за 2017 год\1 квартал 2017\1. Крещение гришкино\102___01\DSCN15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922713"/>
            <a:ext cx="3249613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 descr="D:\фото\4. Мероприятия за 2017 год\1 квартал 2017\1. Крещение гришкино\102___01\IMG_00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3338" y="3957638"/>
            <a:ext cx="3203575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2"/>
          <p:cNvSpPr>
            <a:spLocks noChangeArrowheads="1"/>
          </p:cNvSpPr>
          <p:nvPr/>
        </p:nvSpPr>
        <p:spPr bwMode="auto">
          <a:xfrm>
            <a:off x="179388" y="1731963"/>
            <a:ext cx="504348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Праздничная программа  «Гуляй на Святки без оглядки» прошла в гришкинском клубе. Участники программы были в костюмах. В стихотворной форме зачитали приветствие и пожелания гостям…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2"/>
          <p:cNvSpPr>
            <a:spLocks noChangeArrowheads="1"/>
          </p:cNvSpPr>
          <p:nvPr/>
        </p:nvSpPr>
        <p:spPr bwMode="auto">
          <a:xfrm>
            <a:off x="395288" y="836613"/>
            <a:ext cx="3921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Шуточные частушки, нарядные костюмы участников праздника, танцы и игры поднимали настроение присутствующим.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" y="3268663"/>
            <a:ext cx="4287838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88913"/>
            <a:ext cx="38481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76750" y="5510213"/>
            <a:ext cx="4445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kern="0" dirty="0">
                <a:solidFill>
                  <a:srgbClr val="FF0000"/>
                </a:solidFill>
                <a:latin typeface="Constantia" panose="02030602050306030303" pitchFamily="18" charset="0"/>
                <a:cs typeface="+mn-cs"/>
              </a:rPr>
              <a:t>(Ответственный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kern="0" dirty="0">
                <a:solidFill>
                  <a:srgbClr val="FF0000"/>
                </a:solidFill>
                <a:latin typeface="Constantia" panose="02030602050306030303" pitchFamily="18" charset="0"/>
                <a:cs typeface="+mn-cs"/>
              </a:rPr>
              <a:t>за проведение мероприятия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kern="0" dirty="0">
                <a:solidFill>
                  <a:srgbClr val="FF0000"/>
                </a:solidFill>
                <a:latin typeface="Constantia" panose="02030602050306030303" pitchFamily="18" charset="0"/>
                <a:cs typeface="+mn-cs"/>
              </a:rPr>
              <a:t> </a:t>
            </a:r>
            <a:r>
              <a:rPr lang="ru-RU" sz="2000" b="1" i="1" kern="0" dirty="0" err="1">
                <a:solidFill>
                  <a:srgbClr val="FF0000"/>
                </a:solidFill>
                <a:latin typeface="Constantia" panose="02030602050306030303" pitchFamily="18" charset="0"/>
                <a:cs typeface="+mn-cs"/>
              </a:rPr>
              <a:t>Капишникова</a:t>
            </a:r>
            <a:r>
              <a:rPr lang="ru-RU" sz="2000" b="1" i="1" kern="0" dirty="0">
                <a:solidFill>
                  <a:srgbClr val="FF0000"/>
                </a:solidFill>
                <a:latin typeface="Constantia" panose="02030602050306030303" pitchFamily="18" charset="0"/>
                <a:cs typeface="+mn-cs"/>
              </a:rPr>
              <a:t> Л.Г.)  </a:t>
            </a:r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4787900" y="3843338"/>
            <a:ext cx="374491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Праздничная программа Святок закончилась общим чаепитием.</a:t>
            </a:r>
            <a:endParaRPr lang="ru-RU">
              <a:solidFill>
                <a:srgbClr val="0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фото\4. Мероприятия за 2017 год\1 квартал 2017\2. 19.02.17.фестиваль слава армии\в сайт\IMG_03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902200"/>
            <a:ext cx="2443162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 descr="D:\фото\4. Мероприятия за 2017 год\1 квартал 2017\2. 19.02.17.фестиваль слава армии\в сайт\DSCN1045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3825" y="1633538"/>
            <a:ext cx="2451100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D:\фото\4. Мероприятия за 2017 год\1 квартал 2017\2. 19.02.17.фестиваль слава армии\в сайт\DSCN10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749425"/>
            <a:ext cx="2217737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D:\фото\4. Мероприятия за 2017 год\1 квартал 2017\2. 19.02.17.фестиваль слава армии\в сайт\IMG_03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492625"/>
            <a:ext cx="2808288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908175" y="25400"/>
            <a:ext cx="7151688" cy="1724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kern="0" dirty="0">
                <a:solidFill>
                  <a:srgbClr val="FF0000"/>
                </a:solidFill>
                <a:latin typeface="Candara"/>
                <a:cs typeface="+mn-cs"/>
              </a:rPr>
              <a:t>19 февраля 2017 года</a:t>
            </a:r>
            <a:br>
              <a:rPr lang="ru-RU" sz="2800" b="1" i="1" kern="0" dirty="0">
                <a:solidFill>
                  <a:srgbClr val="FF0000"/>
                </a:solidFill>
                <a:latin typeface="Candara"/>
                <a:cs typeface="+mn-cs"/>
              </a:rPr>
            </a:br>
            <a:r>
              <a:rPr lang="ru-RU" sz="2800" b="1" i="1" kern="0" dirty="0">
                <a:solidFill>
                  <a:srgbClr val="000099"/>
                </a:solidFill>
                <a:latin typeface="Candara"/>
                <a:cs typeface="+mn-cs"/>
              </a:rPr>
              <a:t>районный фестиваль солдатской песни</a:t>
            </a:r>
            <a:br>
              <a:rPr lang="ru-RU" sz="2800" b="1" i="1" kern="0" dirty="0">
                <a:solidFill>
                  <a:srgbClr val="000099"/>
                </a:solidFill>
                <a:latin typeface="Candara"/>
                <a:cs typeface="+mn-cs"/>
              </a:rPr>
            </a:br>
            <a:r>
              <a:rPr lang="ru-RU" sz="3200" b="1" i="1" kern="0" dirty="0">
                <a:solidFill>
                  <a:srgbClr val="FF0000"/>
                </a:solidFill>
                <a:latin typeface="Candara"/>
                <a:cs typeface="+mn-cs"/>
              </a:rPr>
              <a:t>«Слава Армии родной» </a:t>
            </a:r>
            <a:br>
              <a:rPr lang="ru-RU" sz="3200" b="1" i="1" kern="0" dirty="0">
                <a:solidFill>
                  <a:srgbClr val="FF0000"/>
                </a:solidFill>
                <a:latin typeface="Candara"/>
                <a:cs typeface="+mn-cs"/>
              </a:rPr>
            </a:b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16390" name="Picture 2" descr="D:\Тамара\в сайт и с интернета\foto_0349024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084388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Прямоугольник 2"/>
          <p:cNvSpPr>
            <a:spLocks noChangeArrowheads="1"/>
          </p:cNvSpPr>
          <p:nvPr/>
        </p:nvSpPr>
        <p:spPr bwMode="auto">
          <a:xfrm>
            <a:off x="2613025" y="1462088"/>
            <a:ext cx="3635375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Положением о проведении фестиваля была предусмотрена 15-ти минутная программа для выступления каждого из клубных коллективов.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Чаинский ЦК и «Д» представил на фестиваль  стихотворение, танец «Казаки», песню.</a:t>
            </a:r>
          </a:p>
          <a:p>
            <a:pPr algn="ctr"/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Вся наша концертная программа называлась: «Девичий отряд вас поздравить очень рад!»</a:t>
            </a:r>
            <a:endParaRPr lang="ru-RU"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00338" y="5645150"/>
            <a:ext cx="3548062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kern="0" dirty="0">
                <a:solidFill>
                  <a:srgbClr val="FF0000"/>
                </a:solidFill>
                <a:latin typeface="Constantia" panose="02030602050306030303" pitchFamily="18" charset="0"/>
                <a:cs typeface="+mn-cs"/>
              </a:rPr>
              <a:t>(Ответственные 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kern="0" dirty="0">
                <a:solidFill>
                  <a:srgbClr val="FF0000"/>
                </a:solidFill>
                <a:latin typeface="Constantia" panose="02030602050306030303" pitchFamily="18" charset="0"/>
                <a:cs typeface="+mn-cs"/>
              </a:rPr>
              <a:t>мероприятие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kern="0" dirty="0">
                <a:solidFill>
                  <a:srgbClr val="FF0000"/>
                </a:solidFill>
                <a:latin typeface="Constantia" panose="02030602050306030303" pitchFamily="18" charset="0"/>
                <a:cs typeface="+mn-cs"/>
              </a:rPr>
              <a:t> Кравчук Т.А., </a:t>
            </a:r>
            <a:r>
              <a:rPr lang="ru-RU" b="1" i="1" kern="0" dirty="0" err="1">
                <a:solidFill>
                  <a:srgbClr val="FF0000"/>
                </a:solidFill>
                <a:latin typeface="Constantia" panose="02030602050306030303" pitchFamily="18" charset="0"/>
                <a:cs typeface="+mn-cs"/>
              </a:rPr>
              <a:t>Куусмаа</a:t>
            </a:r>
            <a:r>
              <a:rPr lang="ru-RU" b="1" i="1" kern="0" dirty="0">
                <a:solidFill>
                  <a:srgbClr val="FF0000"/>
                </a:solidFill>
                <a:latin typeface="Constantia" panose="02030602050306030303" pitchFamily="18" charset="0"/>
                <a:cs typeface="+mn-cs"/>
              </a:rPr>
              <a:t> В.А.)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фото\4. Мероприятия за 2017 год\1 квартал 2017\3. выставка-продажа 21.02.17 черемушки и я\DSCN1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25" y="1803400"/>
            <a:ext cx="2427288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D:\фото\4. Мероприятия за 2017 год\1 квартал 2017\4. выставка в чаинске 22 февраля 17\DSCN11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6788" y="1738313"/>
            <a:ext cx="2417762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D:\фото\4. Мероприятия за 2017 год\1 квартал 2017\4. выставка в чаинске 22 февраля 17\DSCN11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925" y="4005263"/>
            <a:ext cx="26892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D:\фото\4. Мероприятия за 2017 год\1 квартал 2017\5. мои поделки на 23февраля 17г\DSCN1079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46875" y="1785938"/>
            <a:ext cx="19288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20775" y="6215063"/>
            <a:ext cx="71913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kern="0" dirty="0">
                <a:solidFill>
                  <a:srgbClr val="FF0000"/>
                </a:solidFill>
                <a:latin typeface="Constantia" panose="02030602050306030303" pitchFamily="18" charset="0"/>
                <a:cs typeface="+mn-cs"/>
              </a:rPr>
              <a:t>Ответственные за мероприятие Кравчук Т.А.)</a:t>
            </a:r>
            <a:endParaRPr lang="ru-RU" sz="200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650" y="146050"/>
            <a:ext cx="7920038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kern="0" dirty="0">
                <a:solidFill>
                  <a:srgbClr val="FF0000"/>
                </a:solidFill>
                <a:latin typeface="Candara"/>
                <a:cs typeface="+mn-cs"/>
              </a:rPr>
              <a:t>20 и 22 февраля 2017 года</a:t>
            </a:r>
            <a:br>
              <a:rPr lang="ru-RU" sz="2800" b="1" i="1" kern="0" dirty="0">
                <a:solidFill>
                  <a:srgbClr val="FF0000"/>
                </a:solidFill>
                <a:latin typeface="Candara"/>
                <a:cs typeface="+mn-cs"/>
              </a:rPr>
            </a:br>
            <a:r>
              <a:rPr lang="ru-RU" sz="2800" b="1" i="1" kern="0" dirty="0">
                <a:solidFill>
                  <a:srgbClr val="0000CC"/>
                </a:solidFill>
                <a:latin typeface="Candara"/>
                <a:cs typeface="+mn-cs"/>
              </a:rPr>
              <a:t>выставка декоративно-прикладных работ, посвященная Дню Защитников Отечества</a:t>
            </a:r>
            <a:endParaRPr lang="ru-RU" sz="28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7415" name="Прямоугольник 3"/>
          <p:cNvSpPr>
            <a:spLocks noChangeArrowheads="1"/>
          </p:cNvSpPr>
          <p:nvPr/>
        </p:nvSpPr>
        <p:spPr bwMode="auto">
          <a:xfrm>
            <a:off x="3348038" y="3797300"/>
            <a:ext cx="48593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22 февраля в фойе Дома культуры были выставлены работы как ребят кружка «Одаренок», так и учащихся школы-интернат «Черемушки»</a:t>
            </a:r>
            <a:endParaRPr lang="ru-RU">
              <a:latin typeface="Constantia" pitchFamily="18" charset="0"/>
            </a:endParaRPr>
          </a:p>
        </p:txBody>
      </p:sp>
      <p:sp>
        <p:nvSpPr>
          <p:cNvPr id="17416" name="Прямоугольник 4"/>
          <p:cNvSpPr>
            <a:spLocks noChangeArrowheads="1"/>
          </p:cNvSpPr>
          <p:nvPr/>
        </p:nvSpPr>
        <p:spPr bwMode="auto">
          <a:xfrm>
            <a:off x="3830638" y="5229225"/>
            <a:ext cx="4398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20 февраля работы выставлялись в райцентре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:\фото\4. Мероприятия за 2017 год\1 квартал 2017\6.  спорт. соревнования 23.02.17\IMG_0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798888"/>
            <a:ext cx="35147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03263" y="68263"/>
            <a:ext cx="7848600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kern="0" dirty="0">
                <a:solidFill>
                  <a:srgbClr val="FF0000"/>
                </a:solidFill>
                <a:latin typeface="Candara"/>
                <a:cs typeface="+mn-cs"/>
              </a:rPr>
              <a:t>23 февраля 2017 года</a:t>
            </a:r>
            <a:br>
              <a:rPr lang="ru-RU" sz="2800" b="1" i="1" kern="0" dirty="0">
                <a:solidFill>
                  <a:srgbClr val="FF0000"/>
                </a:solidFill>
                <a:latin typeface="Candara"/>
                <a:cs typeface="+mn-cs"/>
              </a:rPr>
            </a:br>
            <a:r>
              <a:rPr lang="ru-RU" sz="2800" b="1" i="1" kern="0" dirty="0">
                <a:solidFill>
                  <a:srgbClr val="0000CC"/>
                </a:solidFill>
                <a:latin typeface="Candara"/>
                <a:cs typeface="+mn-cs"/>
              </a:rPr>
              <a:t>спортивно-развлекательная программа</a:t>
            </a:r>
            <a:br>
              <a:rPr lang="ru-RU" sz="2800" b="1" i="1" kern="0" dirty="0">
                <a:solidFill>
                  <a:srgbClr val="0000CC"/>
                </a:solidFill>
                <a:latin typeface="Candara"/>
                <a:cs typeface="+mn-cs"/>
              </a:rPr>
            </a:br>
            <a:r>
              <a:rPr lang="ru-RU" sz="3200" b="1" i="1" kern="0" dirty="0">
                <a:solidFill>
                  <a:srgbClr val="FF0000"/>
                </a:solidFill>
                <a:latin typeface="Candara"/>
                <a:cs typeface="+mn-cs"/>
              </a:rPr>
              <a:t>«Молодецкие потехи»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18435" name="Picture 3" descr="D:\фото\4. Мероприятия за 2017 год\1 квартал 2017\6.  спорт. соревнования 23.02.17\IMG_03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792538"/>
            <a:ext cx="35147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2"/>
          <p:cNvSpPr>
            <a:spLocks noChangeArrowheads="1"/>
          </p:cNvSpPr>
          <p:nvPr/>
        </p:nvSpPr>
        <p:spPr bwMode="auto">
          <a:xfrm>
            <a:off x="3262313" y="1543050"/>
            <a:ext cx="54737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Командное конкурсное мероприятие для учащихся села со спортивными состязаниями.</a:t>
            </a:r>
          </a:p>
          <a:p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Программа приурочена к Дню Защитников Отечества</a:t>
            </a:r>
            <a:endParaRPr lang="ru-RU">
              <a:latin typeface="Constantia" pitchFamily="18" charset="0"/>
            </a:endParaRPr>
          </a:p>
        </p:txBody>
      </p:sp>
      <p:pic>
        <p:nvPicPr>
          <p:cNvPr id="18437" name="Picture 2" descr="D:\фото\4. Мероприятия за 2017 год\1 квартал 2017\6.  спорт. соревнования 23.02.17\IMG_03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543050"/>
            <a:ext cx="2290762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759075" y="2987675"/>
            <a:ext cx="59769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kern="0" dirty="0">
                <a:solidFill>
                  <a:srgbClr val="FF0000"/>
                </a:solidFill>
                <a:latin typeface="Constantia" panose="02030602050306030303" pitchFamily="18" charset="0"/>
                <a:cs typeface="+mn-cs"/>
              </a:rPr>
              <a:t>(Ответственный за мероприятие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kern="0" dirty="0">
                <a:solidFill>
                  <a:srgbClr val="FF0000"/>
                </a:solidFill>
                <a:latin typeface="Constantia" panose="02030602050306030303" pitchFamily="18" charset="0"/>
                <a:cs typeface="+mn-cs"/>
              </a:rPr>
              <a:t>  </a:t>
            </a:r>
            <a:r>
              <a:rPr lang="ru-RU" b="1" i="1" kern="0" dirty="0" err="1">
                <a:solidFill>
                  <a:srgbClr val="FF0000"/>
                </a:solidFill>
                <a:latin typeface="Constantia" panose="02030602050306030303" pitchFamily="18" charset="0"/>
                <a:cs typeface="+mn-cs"/>
              </a:rPr>
              <a:t>Куусмаа</a:t>
            </a:r>
            <a:r>
              <a:rPr lang="ru-RU" b="1" i="1" kern="0" dirty="0">
                <a:solidFill>
                  <a:srgbClr val="FF0000"/>
                </a:solidFill>
                <a:latin typeface="Constantia" panose="02030602050306030303" pitchFamily="18" charset="0"/>
                <a:cs typeface="+mn-cs"/>
              </a:rPr>
              <a:t> В. А.)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2"/>
          <p:cNvSpPr>
            <a:spLocks noChangeArrowheads="1"/>
          </p:cNvSpPr>
          <p:nvPr/>
        </p:nvSpPr>
        <p:spPr bwMode="auto">
          <a:xfrm>
            <a:off x="2949575" y="1492250"/>
            <a:ext cx="601345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В последний день Масленицы была проведена развлекательная программа в фойе Дома культуры и  на свежем воздухе.</a:t>
            </a:r>
          </a:p>
          <a:p>
            <a:pPr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Приход Весны встречали веселыми играми и развлечениями: бегом в мешках,  киданием шариков и картонных «блинов», перетягиванием каната… Вместе с детьми участвовали и взрослые, присутствовавшие на празднике.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2988" y="25400"/>
            <a:ext cx="7993062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kern="0" dirty="0">
                <a:solidFill>
                  <a:srgbClr val="FF0000"/>
                </a:solidFill>
                <a:latin typeface="Candara"/>
                <a:cs typeface="+mn-cs"/>
              </a:rPr>
              <a:t>26 февраля 2017 года</a:t>
            </a:r>
            <a:br>
              <a:rPr lang="ru-RU" sz="2800" b="1" i="1" kern="0" dirty="0">
                <a:solidFill>
                  <a:srgbClr val="FF0000"/>
                </a:solidFill>
                <a:latin typeface="Candara"/>
                <a:cs typeface="+mn-cs"/>
              </a:rPr>
            </a:br>
            <a:r>
              <a:rPr lang="ru-RU" sz="2800" b="1" i="1" kern="0" dirty="0">
                <a:solidFill>
                  <a:srgbClr val="0000CC"/>
                </a:solidFill>
                <a:latin typeface="Candara"/>
                <a:cs typeface="+mn-cs"/>
              </a:rPr>
              <a:t>обрядовая развлекательная программа</a:t>
            </a:r>
            <a:br>
              <a:rPr lang="ru-RU" sz="2800" b="1" i="1" kern="0" dirty="0">
                <a:solidFill>
                  <a:srgbClr val="0000CC"/>
                </a:solidFill>
                <a:latin typeface="Candara"/>
                <a:cs typeface="+mn-cs"/>
              </a:rPr>
            </a:br>
            <a:r>
              <a:rPr lang="ru-RU" sz="3200" b="1" i="1" kern="0" dirty="0">
                <a:solidFill>
                  <a:srgbClr val="FF0000"/>
                </a:solidFill>
                <a:latin typeface="Candara"/>
                <a:cs typeface="+mn-cs"/>
              </a:rPr>
              <a:t>«Прощай, Масленица!»</a:t>
            </a: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pic>
        <p:nvPicPr>
          <p:cNvPr id="19459" name="Picture 4" descr="D:\фото\4. Мероприятия за 2017 год\1 квартал 2017\масленица  26.02.17\сайт копия\DSCN11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68413"/>
            <a:ext cx="2824162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88" y="4176713"/>
            <a:ext cx="25130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4197350"/>
            <a:ext cx="300196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D:\фото\4. Мероприятия за 2017 год\1 квартал 2017\7.1. масленица 26.02.17\DSCN11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4789488"/>
            <a:ext cx="2270125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D:\фото\4. Мероприятия за 2017 год\1 квартал 2017\масленица  26.02.17\сайт копия\DSCN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500" y="3294063"/>
            <a:ext cx="3708400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41275" y="6205538"/>
            <a:ext cx="90773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kern="0" dirty="0">
                <a:solidFill>
                  <a:srgbClr val="FF0000"/>
                </a:solidFill>
                <a:latin typeface="Constantia" panose="02030602050306030303" pitchFamily="18" charset="0"/>
                <a:cs typeface="+mn-cs"/>
              </a:rPr>
              <a:t>(</a:t>
            </a:r>
            <a:r>
              <a:rPr lang="ru-RU" sz="2000" b="1" i="1" kern="0" dirty="0">
                <a:solidFill>
                  <a:srgbClr val="FF0000"/>
                </a:solidFill>
                <a:latin typeface="Constantia" panose="02030602050306030303" pitchFamily="18" charset="0"/>
                <a:cs typeface="+mn-cs"/>
              </a:rPr>
              <a:t>Ответственные за мероприятие Кравчук Т.А., </a:t>
            </a:r>
            <a:r>
              <a:rPr lang="ru-RU" sz="2000" b="1" i="1" kern="0" dirty="0" err="1">
                <a:solidFill>
                  <a:srgbClr val="FF0000"/>
                </a:solidFill>
                <a:latin typeface="Constantia" panose="02030602050306030303" pitchFamily="18" charset="0"/>
                <a:cs typeface="+mn-cs"/>
              </a:rPr>
              <a:t>Куусмаа</a:t>
            </a:r>
            <a:r>
              <a:rPr lang="ru-RU" sz="2000" b="1" i="1" kern="0" dirty="0">
                <a:solidFill>
                  <a:srgbClr val="FF0000"/>
                </a:solidFill>
                <a:latin typeface="Constantia" panose="02030602050306030303" pitchFamily="18" charset="0"/>
                <a:cs typeface="+mn-cs"/>
              </a:rPr>
              <a:t> В.А.)</a:t>
            </a:r>
            <a:endParaRPr lang="ru-RU" sz="2000" dirty="0">
              <a:latin typeface="+mn-lt"/>
              <a:cs typeface="+mn-cs"/>
            </a:endParaRPr>
          </a:p>
        </p:txBody>
      </p: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2695575" y="4292600"/>
            <a:ext cx="1801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>
                <a:latin typeface="Candara" pitchFamily="34" charset="0"/>
              </a:rPr>
              <a:t>В заключении все дети пили чай с блинами</a:t>
            </a: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1835150" y="333375"/>
            <a:ext cx="2865438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Кульминацией праздника стало сжигание чучела Зимы, что особенно понравилось детям.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33350"/>
            <a:ext cx="1804988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 descr="D:\фото\4. Мероприятия за 2017 год\1 квартал 2017\7.1. масленица 26.02.17\DSCN11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61925"/>
            <a:ext cx="3692525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5" descr="D:\фото\4. Мероприятия за 2017 год\1 квартал 2017\7.1. масленица 26.02.17\DSCN119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459163"/>
            <a:ext cx="2325688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Прямоугольник 6"/>
          <p:cNvSpPr>
            <a:spLocks noChangeArrowheads="1"/>
          </p:cNvSpPr>
          <p:nvPr/>
        </p:nvSpPr>
        <p:spPr bwMode="auto">
          <a:xfrm>
            <a:off x="2555875" y="2219325"/>
            <a:ext cx="2224088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>
                <a:solidFill>
                  <a:srgbClr val="000000"/>
                </a:solidFill>
                <a:latin typeface="Candara" pitchFamily="34" charset="0"/>
              </a:rPr>
              <a:t>Не забыли присыпать снегом то, что осталось от чучела Масленицы.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9013" y="125413"/>
            <a:ext cx="6769100" cy="3076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rgbClr val="0000CC"/>
                </a:solidFill>
                <a:latin typeface="Candara"/>
                <a:ea typeface="+mj-ea"/>
                <a:cs typeface="+mj-cs"/>
              </a:rPr>
              <a:t>С  февраля и до конца </a:t>
            </a:r>
            <a:br>
              <a:rPr lang="ru-RU" sz="2800" b="1" kern="0" dirty="0">
                <a:solidFill>
                  <a:srgbClr val="0000CC"/>
                </a:solidFill>
                <a:latin typeface="Candara"/>
                <a:ea typeface="+mj-ea"/>
                <a:cs typeface="+mj-cs"/>
              </a:rPr>
            </a:br>
            <a:r>
              <a:rPr lang="ru-RU" sz="2800" b="1" kern="0" dirty="0">
                <a:solidFill>
                  <a:srgbClr val="0000CC"/>
                </a:solidFill>
                <a:latin typeface="Candara"/>
                <a:ea typeface="+mj-ea"/>
                <a:cs typeface="+mj-cs"/>
              </a:rPr>
              <a:t>зимнего сезона </a:t>
            </a:r>
            <a:br>
              <a:rPr lang="ru-RU" sz="2800" b="1" kern="0" dirty="0">
                <a:solidFill>
                  <a:srgbClr val="0000CC"/>
                </a:solidFill>
                <a:latin typeface="Candara"/>
                <a:ea typeface="+mj-ea"/>
                <a:cs typeface="+mj-cs"/>
              </a:rPr>
            </a:br>
            <a:r>
              <a:rPr lang="ru-RU" sz="3200" b="1" i="1" kern="0" dirty="0">
                <a:solidFill>
                  <a:srgbClr val="FF0000"/>
                </a:solidFill>
                <a:latin typeface="Candara"/>
                <a:ea typeface="+mj-ea"/>
                <a:cs typeface="+mj-cs"/>
              </a:rPr>
              <a:t>участие в Акции</a:t>
            </a:r>
            <a:r>
              <a:rPr lang="ru-RU" sz="3200" kern="0" dirty="0">
                <a:solidFill>
                  <a:srgbClr val="FF0000"/>
                </a:solidFill>
                <a:latin typeface="Candara"/>
                <a:ea typeface="+mj-ea"/>
                <a:cs typeface="+mj-cs"/>
              </a:rPr>
              <a:t/>
            </a:r>
            <a:br>
              <a:rPr lang="ru-RU" sz="3200" kern="0" dirty="0">
                <a:solidFill>
                  <a:srgbClr val="FF0000"/>
                </a:solidFill>
                <a:latin typeface="Candara"/>
                <a:ea typeface="+mj-ea"/>
                <a:cs typeface="+mj-cs"/>
              </a:rPr>
            </a:br>
            <a:r>
              <a:rPr lang="ru-RU" sz="3200" b="1" kern="0" dirty="0">
                <a:solidFill>
                  <a:srgbClr val="FF0000"/>
                </a:solidFill>
                <a:latin typeface="Candara"/>
                <a:ea typeface="+mj-ea"/>
                <a:cs typeface="+mj-cs"/>
              </a:rPr>
              <a:t>«Подкорми птиц зимой</a:t>
            </a:r>
            <a:r>
              <a:rPr lang="ru-RU" sz="4400" b="1" kern="0" dirty="0">
                <a:solidFill>
                  <a:srgbClr val="FF0000"/>
                </a:solidFill>
                <a:latin typeface="Candara"/>
                <a:ea typeface="+mj-ea"/>
                <a:cs typeface="+mj-cs"/>
              </a:rPr>
              <a:t>»</a:t>
            </a:r>
            <a:br>
              <a:rPr lang="ru-RU" sz="4400" b="1" kern="0" dirty="0">
                <a:solidFill>
                  <a:srgbClr val="FF0000"/>
                </a:solidFill>
                <a:latin typeface="Candara"/>
                <a:ea typeface="+mj-ea"/>
                <a:cs typeface="+mj-cs"/>
              </a:rPr>
            </a:br>
            <a:r>
              <a:rPr lang="ru-RU" sz="3100" b="1" kern="0" dirty="0">
                <a:solidFill>
                  <a:srgbClr val="FF0000"/>
                </a:solidFill>
                <a:latin typeface="Candara"/>
                <a:ea typeface="+mj-ea"/>
                <a:cs typeface="+mj-cs"/>
              </a:rPr>
              <a:t/>
            </a:r>
            <a:br>
              <a:rPr lang="ru-RU" sz="3100" b="1" kern="0" dirty="0">
                <a:solidFill>
                  <a:srgbClr val="FF0000"/>
                </a:solidFill>
                <a:latin typeface="Candara"/>
                <a:ea typeface="+mj-ea"/>
                <a:cs typeface="+mj-cs"/>
              </a:rPr>
            </a:br>
            <a:r>
              <a:rPr lang="ru-RU" sz="3100" b="1" i="1" kern="0" dirty="0">
                <a:solidFill>
                  <a:srgbClr val="FF0000"/>
                </a:solidFill>
                <a:latin typeface="Candara"/>
                <a:ea typeface="+mj-ea"/>
                <a:cs typeface="+mj-cs"/>
              </a:rPr>
              <a:t> </a:t>
            </a:r>
            <a:endParaRPr lang="ru-RU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2916238" y="2452688"/>
            <a:ext cx="3535362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>
                <a:latin typeface="Candara" pitchFamily="34" charset="0"/>
              </a:rPr>
              <a:t>Дома и на  кружке ДПИ «Одаренок» изготавливали кормушки из картона, развешивали их в парковой зоне Дома культуры, на ветках деревьев,  возле своих  домов.</a:t>
            </a:r>
          </a:p>
          <a:p>
            <a:pPr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000" b="1">
                <a:latin typeface="Candara" pitchFamily="34" charset="0"/>
              </a:rPr>
              <a:t>В течение всего зимнего сезона приносили корм и подсыпали его птицам.</a:t>
            </a:r>
          </a:p>
        </p:txBody>
      </p:sp>
      <p:pic>
        <p:nvPicPr>
          <p:cNvPr id="21507" name="Picture 2" descr="F:\Users\User\Desktop\для обрезки\simvolikaak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393700"/>
            <a:ext cx="1878013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F:\Users\User\Desktop\для обрезки\korm_c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4868863"/>
            <a:ext cx="24796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F:\Users\User\Desktop\для обрезки\pokormite-plaka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13" y="204788"/>
            <a:ext cx="1906587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00" y="2365375"/>
            <a:ext cx="2657475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2425" y="2673350"/>
            <a:ext cx="2206625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32075" y="6192838"/>
            <a:ext cx="6513513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kern="0" dirty="0">
                <a:solidFill>
                  <a:srgbClr val="FF0000"/>
                </a:solidFill>
                <a:latin typeface="Constantia" panose="02030602050306030303" pitchFamily="18" charset="0"/>
                <a:cs typeface="+mn-cs"/>
              </a:rPr>
              <a:t>(Ответственный за мероприятие Кравчук Т. А.)</a:t>
            </a:r>
            <a:endParaRPr lang="ru-RU" sz="2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1607</TotalTime>
  <Words>805</Words>
  <Application>Microsoft Office PowerPoint</Application>
  <PresentationFormat>Экран (4:3)</PresentationFormat>
  <Paragraphs>123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33" baseType="lpstr">
      <vt:lpstr>Arial</vt:lpstr>
      <vt:lpstr>Constantia</vt:lpstr>
      <vt:lpstr>Tunga</vt:lpstr>
      <vt:lpstr>Tahoma</vt:lpstr>
      <vt:lpstr>Calibri</vt:lpstr>
      <vt:lpstr>Garamond</vt:lpstr>
      <vt:lpstr>Arial Black</vt:lpstr>
      <vt:lpstr>Candara</vt:lpstr>
      <vt:lpstr>Times New Roman</vt:lpstr>
      <vt:lpstr>BlackTie</vt:lpstr>
      <vt:lpstr>BlackTie</vt:lpstr>
      <vt:lpstr>BlackTie</vt:lpstr>
      <vt:lpstr>BlackTie</vt:lpstr>
      <vt:lpstr>BlackTie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1</cp:lastModifiedBy>
  <cp:revision>200</cp:revision>
  <dcterms:created xsi:type="dcterms:W3CDTF">2016-05-31T18:54:54Z</dcterms:created>
  <dcterms:modified xsi:type="dcterms:W3CDTF">2017-05-23T04:17:19Z</dcterms:modified>
</cp:coreProperties>
</file>